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ustafa Çelik" initials="mÇ" lastIdx="1" clrIdx="0">
    <p:extLst>
      <p:ext uri="{19B8F6BF-5375-455C-9EA6-DF929625EA0E}">
        <p15:presenceInfo xmlns:p15="http://schemas.microsoft.com/office/powerpoint/2012/main" userId="c40f6cdc2313922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C3030"/>
    <a:srgbClr val="985656"/>
    <a:srgbClr val="CC7A7A"/>
    <a:srgbClr val="CE8080"/>
    <a:srgbClr val="9D3D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22" autoAdjust="0"/>
    <p:restoredTop sz="94690" autoAdjust="0"/>
  </p:normalViewPr>
  <p:slideViewPr>
    <p:cSldViewPr snapToGrid="0">
      <p:cViewPr>
        <p:scale>
          <a:sx n="75" d="100"/>
          <a:sy n="75" d="100"/>
        </p:scale>
        <p:origin x="235" y="1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media/image1.png>
</file>

<file path=ppt/media/image2.jpg>
</file>

<file path=ppt/media/image3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95864661-733F-C480-0DD1-BC17F66173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2B5B2981-69CC-5AE9-4FCD-11A470CABF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2EA8CAE7-A81C-CD67-7CA7-FA47DC3CC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37C38-1727-4D7A-A08A-B9C4D1406806}" type="datetimeFigureOut">
              <a:rPr lang="tr-TR" smtClean="0"/>
              <a:t>17.09.2023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2C016C87-EF2B-8033-2628-213377CE7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4BA7BED2-70CE-41E3-27BB-317FC3AD2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BC027-A957-488D-A89B-6F07D20CE8D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8872271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45000">
        <p159:morph option="byObject"/>
      </p:transition>
    </mc:Choice>
    <mc:Fallback>
      <p:transition spd="slow" advClick="0" advTm="45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A98211F0-6978-BA13-C736-43276F9A29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3C23C06E-2242-B95F-93E9-45E3672DF6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E32C621C-D2BF-1150-55BF-7C3B1ECB57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37C38-1727-4D7A-A08A-B9C4D1406806}" type="datetimeFigureOut">
              <a:rPr lang="tr-TR" smtClean="0"/>
              <a:t>17.09.2023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51E53C57-6666-2D0C-EEBE-FC50074432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61DA6158-C6FB-1FD4-AA74-8817A3657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BC027-A957-488D-A89B-6F07D20CE8D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86238934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45000">
        <p159:morph option="byObject"/>
      </p:transition>
    </mc:Choice>
    <mc:Fallback>
      <p:transition spd="slow" advClick="0" advTm="45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>
            <a:extLst>
              <a:ext uri="{FF2B5EF4-FFF2-40B4-BE49-F238E27FC236}">
                <a16:creationId xmlns:a16="http://schemas.microsoft.com/office/drawing/2014/main" id="{32B0F43A-BA08-0876-8D6B-5D879E7CDB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B54F7F7C-D823-C838-9AD3-7B14E08852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5BB4AAFE-ED3F-B0A3-9259-5233812470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37C38-1727-4D7A-A08A-B9C4D1406806}" type="datetimeFigureOut">
              <a:rPr lang="tr-TR" smtClean="0"/>
              <a:t>17.09.2023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26855648-D63D-7730-552B-5B83563CB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B70DF95D-2247-F38E-378A-DAFDC2F47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BC027-A957-488D-A89B-6F07D20CE8D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2722505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45000">
        <p159:morph option="byObject"/>
      </p:transition>
    </mc:Choice>
    <mc:Fallback>
      <p:transition spd="slow" advClick="0" advTm="45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562FDD18-52B9-161B-DA60-1986015DC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D915B958-2AE2-A082-4F47-9FE73FD6E3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7EDE5A62-93F9-E95E-DB98-F84DDE1AF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37C38-1727-4D7A-A08A-B9C4D1406806}" type="datetimeFigureOut">
              <a:rPr lang="tr-TR" smtClean="0"/>
              <a:t>17.09.2023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B03816B9-9A93-EA02-3F2B-5E6D17EBD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A3BB2628-E78E-62BB-345B-1C045E657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BC027-A957-488D-A89B-6F07D20CE8D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3682772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45000">
        <p159:morph option="byObject"/>
      </p:transition>
    </mc:Choice>
    <mc:Fallback>
      <p:transition spd="slow" advClick="0" advTm="45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7740C92F-E835-6839-CDDC-38B3BC727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FB59F125-D32F-F6F4-8D9B-D3EC1FCB1A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B70A56F9-F920-349D-D780-D764FF615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37C38-1727-4D7A-A08A-B9C4D1406806}" type="datetimeFigureOut">
              <a:rPr lang="tr-TR" smtClean="0"/>
              <a:t>17.09.2023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0FB4C360-2357-4FB4-C3A9-C8290908E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47F2639E-A625-3187-0930-59168E6F3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BC027-A957-488D-A89B-6F07D20CE8D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2817150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45000">
        <p159:morph option="byObject"/>
      </p:transition>
    </mc:Choice>
    <mc:Fallback>
      <p:transition spd="slow" advClick="0" advTm="45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2CD0841-7ECA-E73F-A1C1-B64F36332D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BCD33799-EDD4-FCB3-211F-6B4CBDE53C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ED238155-B5C0-6496-0CA2-072CDDA306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D66FFB58-2D0A-6280-2F35-E7EA22B3EF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37C38-1727-4D7A-A08A-B9C4D1406806}" type="datetimeFigureOut">
              <a:rPr lang="tr-TR" smtClean="0"/>
              <a:t>17.09.2023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0B7E1712-DAE6-7572-AE15-59ACEFEFD0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8EC327CC-8E3E-8F9B-D95B-4A40D1D47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BC027-A957-488D-A89B-6F07D20CE8D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1152546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45000">
        <p159:morph option="byObject"/>
      </p:transition>
    </mc:Choice>
    <mc:Fallback>
      <p:transition spd="slow" advClick="0" advTm="45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93CCD508-740B-BD0E-851A-40EA8E970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47483C55-521B-1B8B-192D-52DDFD2C8F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8EF77CAB-EA63-BB6B-D1A9-5E8BC6E0D6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Metin Yer Tutucusu 4">
            <a:extLst>
              <a:ext uri="{FF2B5EF4-FFF2-40B4-BE49-F238E27FC236}">
                <a16:creationId xmlns:a16="http://schemas.microsoft.com/office/drawing/2014/main" id="{C1AE8FAC-8BAB-F966-9A8B-0E0924D536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9B6D0DFF-AB9A-D2CE-FF2A-045363C8DF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7" name="Veri Yer Tutucusu 6">
            <a:extLst>
              <a:ext uri="{FF2B5EF4-FFF2-40B4-BE49-F238E27FC236}">
                <a16:creationId xmlns:a16="http://schemas.microsoft.com/office/drawing/2014/main" id="{B6C1C4EA-2E53-0611-63A1-D5A7C8FA6B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37C38-1727-4D7A-A08A-B9C4D1406806}" type="datetimeFigureOut">
              <a:rPr lang="tr-TR" smtClean="0"/>
              <a:t>17.09.2023</a:t>
            </a:fld>
            <a:endParaRPr lang="tr-TR"/>
          </a:p>
        </p:txBody>
      </p:sp>
      <p:sp>
        <p:nvSpPr>
          <p:cNvPr id="8" name="Alt Bilgi Yer Tutucusu 7">
            <a:extLst>
              <a:ext uri="{FF2B5EF4-FFF2-40B4-BE49-F238E27FC236}">
                <a16:creationId xmlns:a16="http://schemas.microsoft.com/office/drawing/2014/main" id="{04BD477C-1A95-8538-4ED5-A4820F89B9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ayt Numarası Yer Tutucusu 8">
            <a:extLst>
              <a:ext uri="{FF2B5EF4-FFF2-40B4-BE49-F238E27FC236}">
                <a16:creationId xmlns:a16="http://schemas.microsoft.com/office/drawing/2014/main" id="{D8710410-0FFD-54E5-D17E-C0D1B6DDB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BC027-A957-488D-A89B-6F07D20CE8D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0622170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45000">
        <p159:morph option="byObject"/>
      </p:transition>
    </mc:Choice>
    <mc:Fallback>
      <p:transition spd="slow" advClick="0" advTm="45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87A3D6A0-CD60-DBA7-4367-81D035F30B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Veri Yer Tutucusu 2">
            <a:extLst>
              <a:ext uri="{FF2B5EF4-FFF2-40B4-BE49-F238E27FC236}">
                <a16:creationId xmlns:a16="http://schemas.microsoft.com/office/drawing/2014/main" id="{83D35243-0486-9C2F-C8E6-4714412AC5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37C38-1727-4D7A-A08A-B9C4D1406806}" type="datetimeFigureOut">
              <a:rPr lang="tr-TR" smtClean="0"/>
              <a:t>17.09.2023</a:t>
            </a:fld>
            <a:endParaRPr lang="tr-TR"/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99E4B995-848F-48E8-EAD2-83F7F1FD63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AC7F9688-6C4C-2741-5746-10AC724E4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BC027-A957-488D-A89B-6F07D20CE8D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6747539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45000">
        <p159:morph option="byObject"/>
      </p:transition>
    </mc:Choice>
    <mc:Fallback>
      <p:transition spd="slow" advClick="0" advTm="45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>
            <a:extLst>
              <a:ext uri="{FF2B5EF4-FFF2-40B4-BE49-F238E27FC236}">
                <a16:creationId xmlns:a16="http://schemas.microsoft.com/office/drawing/2014/main" id="{1A149817-C7EC-8CE2-CC4B-125C8AA918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37C38-1727-4D7A-A08A-B9C4D1406806}" type="datetimeFigureOut">
              <a:rPr lang="tr-TR" smtClean="0"/>
              <a:t>17.09.2023</a:t>
            </a:fld>
            <a:endParaRPr lang="tr-TR"/>
          </a:p>
        </p:txBody>
      </p:sp>
      <p:sp>
        <p:nvSpPr>
          <p:cNvPr id="3" name="Alt Bilgi Yer Tutucusu 2">
            <a:extLst>
              <a:ext uri="{FF2B5EF4-FFF2-40B4-BE49-F238E27FC236}">
                <a16:creationId xmlns:a16="http://schemas.microsoft.com/office/drawing/2014/main" id="{9AC077E0-2A08-977E-A24E-E43D68152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CA381EBF-EDBF-F47F-4224-751609FA2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BC027-A957-488D-A89B-6F07D20CE8D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50146479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45000">
        <p159:morph option="byObject"/>
      </p:transition>
    </mc:Choice>
    <mc:Fallback>
      <p:transition spd="slow" advClick="0" advTm="45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C3106F3-36DC-1ECA-89A0-81E8FC0D6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F8C1C5DA-D229-6D84-4722-2DD5B4D019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7FFA929E-F88E-0738-A05D-7C1EF67E18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8C18598D-AEFB-810F-0D31-23B48D9B8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37C38-1727-4D7A-A08A-B9C4D1406806}" type="datetimeFigureOut">
              <a:rPr lang="tr-TR" smtClean="0"/>
              <a:t>17.09.2023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8A0F317D-E502-0004-EC26-D9ECBC61C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39BD3D34-2387-2336-C83D-1E9887567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BC027-A957-488D-A89B-6F07D20CE8D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04964569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45000">
        <p159:morph option="byObject"/>
      </p:transition>
    </mc:Choice>
    <mc:Fallback>
      <p:transition spd="slow" advClick="0" advTm="45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A9A50D71-DE3E-2DE4-688D-24032116F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Resim Yer Tutucusu 2">
            <a:extLst>
              <a:ext uri="{FF2B5EF4-FFF2-40B4-BE49-F238E27FC236}">
                <a16:creationId xmlns:a16="http://schemas.microsoft.com/office/drawing/2014/main" id="{650979FD-BEC6-A523-B4AF-1C88BCEA1E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6D0B80AB-81FA-3094-26AB-249E68BD83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D9098166-5268-59F0-98DD-C2BCF7F50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37C38-1727-4D7A-A08A-B9C4D1406806}" type="datetimeFigureOut">
              <a:rPr lang="tr-TR" smtClean="0"/>
              <a:t>17.09.2023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C6C33366-5A26-484E-86D8-06E69A739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23E69991-B5CB-D846-D382-FE917088E9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9BC027-A957-488D-A89B-6F07D20CE8D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829013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45000">
        <p159:morph option="byObject"/>
      </p:transition>
    </mc:Choice>
    <mc:Fallback>
      <p:transition spd="slow" advClick="0" advTm="45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>
            <a:extLst>
              <a:ext uri="{FF2B5EF4-FFF2-40B4-BE49-F238E27FC236}">
                <a16:creationId xmlns:a16="http://schemas.microsoft.com/office/drawing/2014/main" id="{25C6B250-E4BB-352B-5DD0-DF152C5D3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AFD445D7-52BE-DDDE-97B0-606D90B456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EAB91D5B-CDF5-D09E-C946-C5E67CDD67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637C38-1727-4D7A-A08A-B9C4D1406806}" type="datetimeFigureOut">
              <a:rPr lang="tr-TR" smtClean="0"/>
              <a:t>17.09.2023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5B81A06A-7849-E100-E532-953F21660D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793A0848-28FF-AA36-0AC2-31F190BF94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9BC027-A957-488D-A89B-6F07D20CE8D3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2300419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45000">
        <p159:morph option="byObject"/>
      </p:transition>
    </mc:Choice>
    <mc:Fallback>
      <p:transition spd="slow" advClick="0" advTm="4500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3.jpg"/><Relationship Id="rId5" Type="http://schemas.openxmlformats.org/officeDocument/2006/relationships/image" Target="../media/image2.jp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istanbulsanatevi.com/sanat-terimleri-kavramlar/cilt-sanati-ciltcilik-nedir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ilt Sanatını Ustasından Dinleyin! - Ortak Miras - TRT Avaz (1)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D5818E1D-F95B-7AB3-AD7D-782A37442D2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33016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E72B5909-39EA-CC35-B016-0E5448876B86}"/>
              </a:ext>
            </a:extLst>
          </p:cNvPr>
          <p:cNvSpPr txBox="1"/>
          <p:nvPr/>
        </p:nvSpPr>
        <p:spPr>
          <a:xfrm>
            <a:off x="2677204" y="0"/>
            <a:ext cx="9514797" cy="6858000"/>
          </a:xfrm>
          <a:custGeom>
            <a:avLst/>
            <a:gdLst/>
            <a:ahLst/>
            <a:cxnLst/>
            <a:rect l="l" t="t" r="r" b="b"/>
            <a:pathLst>
              <a:path w="9514797" h="6858000">
                <a:moveTo>
                  <a:pt x="5342329" y="3548282"/>
                </a:moveTo>
                <a:lnTo>
                  <a:pt x="5342329" y="3760320"/>
                </a:lnTo>
                <a:cubicBezTo>
                  <a:pt x="5342329" y="3812099"/>
                  <a:pt x="5339352" y="3844074"/>
                  <a:pt x="5333397" y="3856242"/>
                </a:cubicBezTo>
                <a:cubicBezTo>
                  <a:pt x="5327443" y="3868410"/>
                  <a:pt x="5314627" y="3874494"/>
                  <a:pt x="5294950" y="3874494"/>
                </a:cubicBezTo>
                <a:cubicBezTo>
                  <a:pt x="5274239" y="3874494"/>
                  <a:pt x="5260387" y="3866727"/>
                  <a:pt x="5253397" y="3851193"/>
                </a:cubicBezTo>
                <a:cubicBezTo>
                  <a:pt x="5246407" y="3835659"/>
                  <a:pt x="5242912" y="3801226"/>
                  <a:pt x="5242912" y="3747893"/>
                </a:cubicBezTo>
                <a:cubicBezTo>
                  <a:pt x="5242912" y="3701291"/>
                  <a:pt x="5246925" y="3665563"/>
                  <a:pt x="5254951" y="3640708"/>
                </a:cubicBezTo>
                <a:cubicBezTo>
                  <a:pt x="5262977" y="3615854"/>
                  <a:pt x="5292103" y="3585045"/>
                  <a:pt x="5342329" y="3548282"/>
                </a:cubicBezTo>
                <a:close/>
                <a:moveTo>
                  <a:pt x="3713554" y="3548282"/>
                </a:moveTo>
                <a:cubicBezTo>
                  <a:pt x="3663327" y="3585045"/>
                  <a:pt x="3634201" y="3615854"/>
                  <a:pt x="3626175" y="3640708"/>
                </a:cubicBezTo>
                <a:cubicBezTo>
                  <a:pt x="3618150" y="3665563"/>
                  <a:pt x="3614137" y="3701291"/>
                  <a:pt x="3614137" y="3747893"/>
                </a:cubicBezTo>
                <a:cubicBezTo>
                  <a:pt x="3614137" y="3801226"/>
                  <a:pt x="3617632" y="3835659"/>
                  <a:pt x="3624622" y="3851193"/>
                </a:cubicBezTo>
                <a:cubicBezTo>
                  <a:pt x="3631612" y="3866727"/>
                  <a:pt x="3645463" y="3874494"/>
                  <a:pt x="3666175" y="3874494"/>
                </a:cubicBezTo>
                <a:cubicBezTo>
                  <a:pt x="3685852" y="3874494"/>
                  <a:pt x="3698667" y="3868410"/>
                  <a:pt x="3704622" y="3856242"/>
                </a:cubicBezTo>
                <a:cubicBezTo>
                  <a:pt x="3710577" y="3844074"/>
                  <a:pt x="3713554" y="3812099"/>
                  <a:pt x="3713554" y="3760320"/>
                </a:cubicBezTo>
                <a:close/>
                <a:moveTo>
                  <a:pt x="3711716" y="3260552"/>
                </a:moveTo>
                <a:lnTo>
                  <a:pt x="3835992" y="3537585"/>
                </a:lnTo>
                <a:cubicBezTo>
                  <a:pt x="3898619" y="3679270"/>
                  <a:pt x="3959073" y="3820388"/>
                  <a:pt x="4014419" y="3960997"/>
                </a:cubicBezTo>
                <a:lnTo>
                  <a:pt x="4027339" y="3995510"/>
                </a:lnTo>
                <a:lnTo>
                  <a:pt x="4027339" y="4038377"/>
                </a:lnTo>
                <a:lnTo>
                  <a:pt x="3722097" y="4038377"/>
                </a:lnTo>
                <a:lnTo>
                  <a:pt x="3722097" y="3946533"/>
                </a:lnTo>
                <a:cubicBezTo>
                  <a:pt x="3702939" y="3983361"/>
                  <a:pt x="3678214" y="4010982"/>
                  <a:pt x="3647923" y="4029397"/>
                </a:cubicBezTo>
                <a:cubicBezTo>
                  <a:pt x="3617632" y="4047811"/>
                  <a:pt x="3581515" y="4057018"/>
                  <a:pt x="3539574" y="4057018"/>
                </a:cubicBezTo>
                <a:cubicBezTo>
                  <a:pt x="3484687" y="4057018"/>
                  <a:pt x="3434331" y="4041613"/>
                  <a:pt x="3388506" y="4010804"/>
                </a:cubicBezTo>
                <a:cubicBezTo>
                  <a:pt x="3342681" y="3979995"/>
                  <a:pt x="3319769" y="3912552"/>
                  <a:pt x="3319769" y="3808475"/>
                </a:cubicBezTo>
                <a:lnTo>
                  <a:pt x="3319769" y="3723815"/>
                </a:lnTo>
                <a:cubicBezTo>
                  <a:pt x="3319769" y="3646663"/>
                  <a:pt x="3331937" y="3594107"/>
                  <a:pt x="3356273" y="3566146"/>
                </a:cubicBezTo>
                <a:cubicBezTo>
                  <a:pt x="3380610" y="3538184"/>
                  <a:pt x="3440933" y="3505563"/>
                  <a:pt x="3537244" y="3468282"/>
                </a:cubicBezTo>
                <a:cubicBezTo>
                  <a:pt x="3640286" y="3427894"/>
                  <a:pt x="3695431" y="3400709"/>
                  <a:pt x="3702680" y="3386729"/>
                </a:cubicBezTo>
                <a:cubicBezTo>
                  <a:pt x="3709929" y="3372748"/>
                  <a:pt x="3713554" y="3344269"/>
                  <a:pt x="3713554" y="3301292"/>
                </a:cubicBezTo>
                <a:close/>
                <a:moveTo>
                  <a:pt x="3673135" y="3174547"/>
                </a:moveTo>
                <a:lnTo>
                  <a:pt x="3685496" y="3177700"/>
                </a:lnTo>
                <a:cubicBezTo>
                  <a:pt x="3692163" y="3181778"/>
                  <a:pt x="3697503" y="3187894"/>
                  <a:pt x="3701515" y="3196050"/>
                </a:cubicBezTo>
                <a:cubicBezTo>
                  <a:pt x="3705528" y="3204205"/>
                  <a:pt x="3708538" y="3217053"/>
                  <a:pt x="3710545" y="3234593"/>
                </a:cubicBezTo>
                <a:lnTo>
                  <a:pt x="3711716" y="3260552"/>
                </a:lnTo>
                <a:close/>
                <a:moveTo>
                  <a:pt x="6248399" y="3007701"/>
                </a:moveTo>
                <a:lnTo>
                  <a:pt x="6248399" y="4038377"/>
                </a:lnTo>
                <a:lnTo>
                  <a:pt x="6571504" y="4038377"/>
                </a:lnTo>
                <a:lnTo>
                  <a:pt x="6571504" y="3007701"/>
                </a:lnTo>
                <a:close/>
                <a:moveTo>
                  <a:pt x="876299" y="3007701"/>
                </a:moveTo>
                <a:lnTo>
                  <a:pt x="1199405" y="3007701"/>
                </a:lnTo>
                <a:lnTo>
                  <a:pt x="1199405" y="4038377"/>
                </a:lnTo>
                <a:lnTo>
                  <a:pt x="876299" y="4038377"/>
                </a:lnTo>
                <a:close/>
                <a:moveTo>
                  <a:pt x="3595220" y="2997186"/>
                </a:moveTo>
                <a:lnTo>
                  <a:pt x="3644529" y="3110780"/>
                </a:lnTo>
                <a:lnTo>
                  <a:pt x="3673135" y="3174547"/>
                </a:lnTo>
                <a:lnTo>
                  <a:pt x="3661515" y="3171584"/>
                </a:lnTo>
                <a:cubicBezTo>
                  <a:pt x="3640286" y="3171584"/>
                  <a:pt x="3627082" y="3178444"/>
                  <a:pt x="3621904" y="3192166"/>
                </a:cubicBezTo>
                <a:cubicBezTo>
                  <a:pt x="3616726" y="3205888"/>
                  <a:pt x="3614137" y="3241486"/>
                  <a:pt x="3614137" y="3298962"/>
                </a:cubicBezTo>
                <a:lnTo>
                  <a:pt x="3614137" y="3406923"/>
                </a:lnTo>
                <a:lnTo>
                  <a:pt x="3319769" y="3406923"/>
                </a:lnTo>
                <a:lnTo>
                  <a:pt x="3319769" y="3337797"/>
                </a:lnTo>
                <a:cubicBezTo>
                  <a:pt x="3319769" y="3258056"/>
                  <a:pt x="3328960" y="3196567"/>
                  <a:pt x="3347341" y="3153331"/>
                </a:cubicBezTo>
                <a:cubicBezTo>
                  <a:pt x="3365724" y="3110095"/>
                  <a:pt x="3402617" y="3071907"/>
                  <a:pt x="3458021" y="3038769"/>
                </a:cubicBezTo>
                <a:cubicBezTo>
                  <a:pt x="3485723" y="3022199"/>
                  <a:pt x="3517568" y="3009772"/>
                  <a:pt x="3553555" y="3001487"/>
                </a:cubicBezTo>
                <a:close/>
                <a:moveTo>
                  <a:pt x="5302717" y="2989060"/>
                </a:moveTo>
                <a:cubicBezTo>
                  <a:pt x="5214174" y="2989060"/>
                  <a:pt x="5142200" y="3005629"/>
                  <a:pt x="5086796" y="3038769"/>
                </a:cubicBezTo>
                <a:cubicBezTo>
                  <a:pt x="5031391" y="3071907"/>
                  <a:pt x="4994498" y="3110095"/>
                  <a:pt x="4976116" y="3153331"/>
                </a:cubicBezTo>
                <a:cubicBezTo>
                  <a:pt x="4957735" y="3196567"/>
                  <a:pt x="4948544" y="3258056"/>
                  <a:pt x="4948544" y="3337797"/>
                </a:cubicBezTo>
                <a:lnTo>
                  <a:pt x="4948544" y="3406923"/>
                </a:lnTo>
                <a:lnTo>
                  <a:pt x="5242912" y="3406923"/>
                </a:lnTo>
                <a:lnTo>
                  <a:pt x="5242912" y="3298962"/>
                </a:lnTo>
                <a:cubicBezTo>
                  <a:pt x="5242912" y="3241486"/>
                  <a:pt x="5245501" y="3205888"/>
                  <a:pt x="5250679" y="3192166"/>
                </a:cubicBezTo>
                <a:cubicBezTo>
                  <a:pt x="5255857" y="3178444"/>
                  <a:pt x="5269061" y="3171584"/>
                  <a:pt x="5290290" y="3171584"/>
                </a:cubicBezTo>
                <a:cubicBezTo>
                  <a:pt x="5308931" y="3171584"/>
                  <a:pt x="5322264" y="3179739"/>
                  <a:pt x="5330290" y="3196050"/>
                </a:cubicBezTo>
                <a:cubicBezTo>
                  <a:pt x="5338316" y="3212360"/>
                  <a:pt x="5342329" y="3247441"/>
                  <a:pt x="5342329" y="3301292"/>
                </a:cubicBezTo>
                <a:cubicBezTo>
                  <a:pt x="5342329" y="3344269"/>
                  <a:pt x="5338705" y="3372748"/>
                  <a:pt x="5331455" y="3386729"/>
                </a:cubicBezTo>
                <a:cubicBezTo>
                  <a:pt x="5324206" y="3400709"/>
                  <a:pt x="5269061" y="3427894"/>
                  <a:pt x="5166019" y="3468282"/>
                </a:cubicBezTo>
                <a:cubicBezTo>
                  <a:pt x="5069708" y="3505563"/>
                  <a:pt x="5009385" y="3538184"/>
                  <a:pt x="4985048" y="3566146"/>
                </a:cubicBezTo>
                <a:cubicBezTo>
                  <a:pt x="4960712" y="3594107"/>
                  <a:pt x="4948544" y="3646663"/>
                  <a:pt x="4948544" y="3723815"/>
                </a:cubicBezTo>
                <a:lnTo>
                  <a:pt x="4948544" y="3808475"/>
                </a:lnTo>
                <a:cubicBezTo>
                  <a:pt x="4948544" y="3912552"/>
                  <a:pt x="4971456" y="3979995"/>
                  <a:pt x="5017281" y="4010804"/>
                </a:cubicBezTo>
                <a:cubicBezTo>
                  <a:pt x="5063106" y="4041613"/>
                  <a:pt x="5113463" y="4057018"/>
                  <a:pt x="5168349" y="4057018"/>
                </a:cubicBezTo>
                <a:cubicBezTo>
                  <a:pt x="5210290" y="4057018"/>
                  <a:pt x="5246407" y="4047811"/>
                  <a:pt x="5276698" y="4029397"/>
                </a:cubicBezTo>
                <a:cubicBezTo>
                  <a:pt x="5306989" y="4010982"/>
                  <a:pt x="5331714" y="3983361"/>
                  <a:pt x="5350873" y="3946533"/>
                </a:cubicBezTo>
                <a:lnTo>
                  <a:pt x="5350873" y="4038377"/>
                </a:lnTo>
                <a:lnTo>
                  <a:pt x="5656114" y="4038377"/>
                </a:lnTo>
                <a:lnTo>
                  <a:pt x="5656114" y="3521097"/>
                </a:lnTo>
                <a:cubicBezTo>
                  <a:pt x="5656114" y="3350742"/>
                  <a:pt x="5650678" y="3238250"/>
                  <a:pt x="5639804" y="3183622"/>
                </a:cubicBezTo>
                <a:cubicBezTo>
                  <a:pt x="5628930" y="3128995"/>
                  <a:pt x="5596568" y="3082911"/>
                  <a:pt x="5542717" y="3045370"/>
                </a:cubicBezTo>
                <a:cubicBezTo>
                  <a:pt x="5488866" y="3007830"/>
                  <a:pt x="5408866" y="2989060"/>
                  <a:pt x="5302717" y="2989060"/>
                </a:cubicBezTo>
                <a:close/>
                <a:moveTo>
                  <a:pt x="4644916" y="2989060"/>
                </a:moveTo>
                <a:cubicBezTo>
                  <a:pt x="4601939" y="2989060"/>
                  <a:pt x="4564010" y="2998526"/>
                  <a:pt x="4531130" y="3017458"/>
                </a:cubicBezTo>
                <a:cubicBezTo>
                  <a:pt x="4498250" y="3036390"/>
                  <a:pt x="4470418" y="3064788"/>
                  <a:pt x="4447635" y="3102652"/>
                </a:cubicBezTo>
                <a:lnTo>
                  <a:pt x="4453072" y="3007701"/>
                </a:lnTo>
                <a:lnTo>
                  <a:pt x="4133849" y="3007701"/>
                </a:lnTo>
                <a:lnTo>
                  <a:pt x="4133849" y="4038377"/>
                </a:lnTo>
                <a:lnTo>
                  <a:pt x="4447635" y="4038377"/>
                </a:lnTo>
                <a:lnTo>
                  <a:pt x="4447635" y="3341680"/>
                </a:lnTo>
                <a:cubicBezTo>
                  <a:pt x="4447635" y="3264010"/>
                  <a:pt x="4450483" y="3216244"/>
                  <a:pt x="4456179" y="3198380"/>
                </a:cubicBezTo>
                <a:cubicBezTo>
                  <a:pt x="4461875" y="3180516"/>
                  <a:pt x="4475855" y="3171584"/>
                  <a:pt x="4498120" y="3171584"/>
                </a:cubicBezTo>
                <a:cubicBezTo>
                  <a:pt x="4519350" y="3171584"/>
                  <a:pt x="4532295" y="3179351"/>
                  <a:pt x="4536955" y="3194885"/>
                </a:cubicBezTo>
                <a:cubicBezTo>
                  <a:pt x="4541615" y="3210418"/>
                  <a:pt x="4543945" y="3253655"/>
                  <a:pt x="4543945" y="3324593"/>
                </a:cubicBezTo>
                <a:lnTo>
                  <a:pt x="4543945" y="4038377"/>
                </a:lnTo>
                <a:lnTo>
                  <a:pt x="4857731" y="4038377"/>
                </a:lnTo>
                <a:lnTo>
                  <a:pt x="4857731" y="3316049"/>
                </a:lnTo>
                <a:cubicBezTo>
                  <a:pt x="4857731" y="3225952"/>
                  <a:pt x="4852812" y="3161616"/>
                  <a:pt x="4842973" y="3123040"/>
                </a:cubicBezTo>
                <a:cubicBezTo>
                  <a:pt x="4833135" y="3084464"/>
                  <a:pt x="4811129" y="3052490"/>
                  <a:pt x="4776954" y="3027118"/>
                </a:cubicBezTo>
                <a:cubicBezTo>
                  <a:pt x="4742779" y="3001746"/>
                  <a:pt x="4698767" y="2989060"/>
                  <a:pt x="4644916" y="2989060"/>
                </a:cubicBezTo>
                <a:close/>
                <a:moveTo>
                  <a:pt x="5778935" y="2870225"/>
                </a:moveTo>
                <a:lnTo>
                  <a:pt x="5778935" y="3032555"/>
                </a:lnTo>
                <a:lnTo>
                  <a:pt x="5711362" y="3032555"/>
                </a:lnTo>
                <a:lnTo>
                  <a:pt x="5711362" y="3195661"/>
                </a:lnTo>
                <a:lnTo>
                  <a:pt x="5778935" y="3195661"/>
                </a:lnTo>
                <a:lnTo>
                  <a:pt x="5778935" y="3719155"/>
                </a:lnTo>
                <a:cubicBezTo>
                  <a:pt x="5778935" y="3821679"/>
                  <a:pt x="5781783" y="3886792"/>
                  <a:pt x="5787478" y="3914494"/>
                </a:cubicBezTo>
                <a:cubicBezTo>
                  <a:pt x="5793174" y="3942196"/>
                  <a:pt x="5807673" y="3966792"/>
                  <a:pt x="5830973" y="3988280"/>
                </a:cubicBezTo>
                <a:cubicBezTo>
                  <a:pt x="5854274" y="4009769"/>
                  <a:pt x="5881200" y="4023490"/>
                  <a:pt x="5911749" y="4029445"/>
                </a:cubicBezTo>
                <a:cubicBezTo>
                  <a:pt x="5942299" y="4035400"/>
                  <a:pt x="5993303" y="4038377"/>
                  <a:pt x="6064759" y="4038377"/>
                </a:cubicBezTo>
                <a:lnTo>
                  <a:pt x="6191361" y="4038377"/>
                </a:lnTo>
                <a:lnTo>
                  <a:pt x="6191361" y="3872164"/>
                </a:lnTo>
                <a:cubicBezTo>
                  <a:pt x="6140099" y="3872164"/>
                  <a:pt x="6110973" y="3868281"/>
                  <a:pt x="6103982" y="3860514"/>
                </a:cubicBezTo>
                <a:cubicBezTo>
                  <a:pt x="6096992" y="3852747"/>
                  <a:pt x="6093497" y="3814947"/>
                  <a:pt x="6093497" y="3747116"/>
                </a:cubicBezTo>
                <a:lnTo>
                  <a:pt x="6093497" y="3195661"/>
                </a:lnTo>
                <a:lnTo>
                  <a:pt x="6178157" y="3195661"/>
                </a:lnTo>
                <a:lnTo>
                  <a:pt x="6178157" y="3032555"/>
                </a:lnTo>
                <a:lnTo>
                  <a:pt x="6093497" y="3032555"/>
                </a:lnTo>
                <a:lnTo>
                  <a:pt x="6093497" y="2870225"/>
                </a:lnTo>
                <a:close/>
                <a:moveTo>
                  <a:pt x="1749860" y="2870225"/>
                </a:moveTo>
                <a:lnTo>
                  <a:pt x="2064422" y="2870225"/>
                </a:lnTo>
                <a:lnTo>
                  <a:pt x="2064422" y="3032555"/>
                </a:lnTo>
                <a:lnTo>
                  <a:pt x="2149082" y="3032555"/>
                </a:lnTo>
                <a:lnTo>
                  <a:pt x="2149082" y="3195661"/>
                </a:lnTo>
                <a:lnTo>
                  <a:pt x="2064422" y="3195661"/>
                </a:lnTo>
                <a:lnTo>
                  <a:pt x="2064422" y="3747116"/>
                </a:lnTo>
                <a:cubicBezTo>
                  <a:pt x="2064422" y="3814947"/>
                  <a:pt x="2067917" y="3852747"/>
                  <a:pt x="2074908" y="3860514"/>
                </a:cubicBezTo>
                <a:cubicBezTo>
                  <a:pt x="2081898" y="3868281"/>
                  <a:pt x="2111024" y="3872164"/>
                  <a:pt x="2162286" y="3872164"/>
                </a:cubicBezTo>
                <a:lnTo>
                  <a:pt x="2162286" y="4038377"/>
                </a:lnTo>
                <a:lnTo>
                  <a:pt x="2035684" y="4038377"/>
                </a:lnTo>
                <a:cubicBezTo>
                  <a:pt x="1964228" y="4038377"/>
                  <a:pt x="1913225" y="4035400"/>
                  <a:pt x="1882675" y="4029445"/>
                </a:cubicBezTo>
                <a:cubicBezTo>
                  <a:pt x="1852125" y="4023490"/>
                  <a:pt x="1825200" y="4009769"/>
                  <a:pt x="1801899" y="3988280"/>
                </a:cubicBezTo>
                <a:cubicBezTo>
                  <a:pt x="1778598" y="3966792"/>
                  <a:pt x="1764100" y="3942196"/>
                  <a:pt x="1758404" y="3914494"/>
                </a:cubicBezTo>
                <a:cubicBezTo>
                  <a:pt x="1752708" y="3886792"/>
                  <a:pt x="1749860" y="3821679"/>
                  <a:pt x="1749860" y="3719155"/>
                </a:cubicBezTo>
                <a:lnTo>
                  <a:pt x="1749860" y="3195661"/>
                </a:lnTo>
                <a:lnTo>
                  <a:pt x="1682288" y="3195661"/>
                </a:lnTo>
                <a:lnTo>
                  <a:pt x="1682288" y="3032555"/>
                </a:lnTo>
                <a:lnTo>
                  <a:pt x="1749860" y="3032555"/>
                </a:lnTo>
                <a:close/>
                <a:moveTo>
                  <a:pt x="1304925" y="2780905"/>
                </a:moveTo>
                <a:lnTo>
                  <a:pt x="1628030" y="2780905"/>
                </a:lnTo>
                <a:lnTo>
                  <a:pt x="1628030" y="4038377"/>
                </a:lnTo>
                <a:lnTo>
                  <a:pt x="1304925" y="4038377"/>
                </a:lnTo>
                <a:close/>
                <a:moveTo>
                  <a:pt x="876299" y="2780905"/>
                </a:moveTo>
                <a:lnTo>
                  <a:pt x="1199405" y="2780905"/>
                </a:lnTo>
                <a:lnTo>
                  <a:pt x="1199405" y="2944788"/>
                </a:lnTo>
                <a:lnTo>
                  <a:pt x="876299" y="2944788"/>
                </a:lnTo>
                <a:close/>
                <a:moveTo>
                  <a:pt x="2851686" y="2754498"/>
                </a:moveTo>
                <a:cubicBezTo>
                  <a:pt x="2936604" y="2754498"/>
                  <a:pt x="3008967" y="2768219"/>
                  <a:pt x="3068773" y="2795662"/>
                </a:cubicBezTo>
                <a:cubicBezTo>
                  <a:pt x="3128578" y="2823106"/>
                  <a:pt x="3168190" y="2857669"/>
                  <a:pt x="3187607" y="2899351"/>
                </a:cubicBezTo>
                <a:cubicBezTo>
                  <a:pt x="3207025" y="2941034"/>
                  <a:pt x="3216734" y="3011843"/>
                  <a:pt x="3216734" y="3111778"/>
                </a:cubicBezTo>
                <a:lnTo>
                  <a:pt x="3216734" y="3161487"/>
                </a:lnTo>
                <a:lnTo>
                  <a:pt x="2913045" y="3161487"/>
                </a:lnTo>
                <a:lnTo>
                  <a:pt x="2913045" y="3068283"/>
                </a:lnTo>
                <a:cubicBezTo>
                  <a:pt x="2913045" y="3024788"/>
                  <a:pt x="2909161" y="2997086"/>
                  <a:pt x="2901394" y="2985176"/>
                </a:cubicBezTo>
                <a:cubicBezTo>
                  <a:pt x="2893627" y="2973267"/>
                  <a:pt x="2880682" y="2967312"/>
                  <a:pt x="2862560" y="2967312"/>
                </a:cubicBezTo>
                <a:cubicBezTo>
                  <a:pt x="2842883" y="2967312"/>
                  <a:pt x="2827997" y="2975344"/>
                  <a:pt x="2817899" y="2991408"/>
                </a:cubicBezTo>
                <a:cubicBezTo>
                  <a:pt x="2807802" y="3007472"/>
                  <a:pt x="2802754" y="3031827"/>
                  <a:pt x="2802754" y="3064472"/>
                </a:cubicBezTo>
                <a:cubicBezTo>
                  <a:pt x="2802754" y="3106438"/>
                  <a:pt x="2808429" y="3138044"/>
                  <a:pt x="2819780" y="3159290"/>
                </a:cubicBezTo>
                <a:cubicBezTo>
                  <a:pt x="2830622" y="3180536"/>
                  <a:pt x="2861423" y="3206163"/>
                  <a:pt x="2912183" y="3236171"/>
                </a:cubicBezTo>
                <a:cubicBezTo>
                  <a:pt x="3057741" y="3322562"/>
                  <a:pt x="3149419" y="3393460"/>
                  <a:pt x="3187219" y="3448864"/>
                </a:cubicBezTo>
                <a:cubicBezTo>
                  <a:pt x="3225018" y="3504269"/>
                  <a:pt x="3243918" y="3593589"/>
                  <a:pt x="3243918" y="3716825"/>
                </a:cubicBezTo>
                <a:cubicBezTo>
                  <a:pt x="3243918" y="3806404"/>
                  <a:pt x="3233433" y="3872423"/>
                  <a:pt x="3212462" y="3914882"/>
                </a:cubicBezTo>
                <a:cubicBezTo>
                  <a:pt x="3191491" y="3957342"/>
                  <a:pt x="3150973" y="3992940"/>
                  <a:pt x="3090908" y="4021678"/>
                </a:cubicBezTo>
                <a:cubicBezTo>
                  <a:pt x="3030844" y="4050416"/>
                  <a:pt x="2960941" y="4064785"/>
                  <a:pt x="2881200" y="4064785"/>
                </a:cubicBezTo>
                <a:cubicBezTo>
                  <a:pt x="2793692" y="4064785"/>
                  <a:pt x="2719000" y="4048215"/>
                  <a:pt x="2657123" y="4015076"/>
                </a:cubicBezTo>
                <a:cubicBezTo>
                  <a:pt x="2595246" y="3981937"/>
                  <a:pt x="2554729" y="3939737"/>
                  <a:pt x="2535570" y="3888475"/>
                </a:cubicBezTo>
                <a:cubicBezTo>
                  <a:pt x="2516411" y="3837213"/>
                  <a:pt x="2506832" y="3764462"/>
                  <a:pt x="2506832" y="3670223"/>
                </a:cubicBezTo>
                <a:lnTo>
                  <a:pt x="2506832" y="3587893"/>
                </a:lnTo>
                <a:lnTo>
                  <a:pt x="2810521" y="3587893"/>
                </a:lnTo>
                <a:lnTo>
                  <a:pt x="2810521" y="3740902"/>
                </a:lnTo>
                <a:cubicBezTo>
                  <a:pt x="2810521" y="3788022"/>
                  <a:pt x="2814793" y="3818313"/>
                  <a:pt x="2823336" y="3831776"/>
                </a:cubicBezTo>
                <a:cubicBezTo>
                  <a:pt x="2831880" y="3845239"/>
                  <a:pt x="2847026" y="3851970"/>
                  <a:pt x="2868773" y="3851970"/>
                </a:cubicBezTo>
                <a:cubicBezTo>
                  <a:pt x="2890521" y="3851970"/>
                  <a:pt x="2906702" y="3843426"/>
                  <a:pt x="2917317" y="3826339"/>
                </a:cubicBezTo>
                <a:cubicBezTo>
                  <a:pt x="2927932" y="3809252"/>
                  <a:pt x="2933239" y="3783880"/>
                  <a:pt x="2933239" y="3750223"/>
                </a:cubicBezTo>
                <a:cubicBezTo>
                  <a:pt x="2933239" y="3676178"/>
                  <a:pt x="2923142" y="3627763"/>
                  <a:pt x="2902948" y="3604980"/>
                </a:cubicBezTo>
                <a:cubicBezTo>
                  <a:pt x="2882236" y="3582197"/>
                  <a:pt x="2831233" y="3544139"/>
                  <a:pt x="2749938" y="3490806"/>
                </a:cubicBezTo>
                <a:cubicBezTo>
                  <a:pt x="2668644" y="3436955"/>
                  <a:pt x="2614793" y="3397861"/>
                  <a:pt x="2588386" y="3373525"/>
                </a:cubicBezTo>
                <a:cubicBezTo>
                  <a:pt x="2561978" y="3349188"/>
                  <a:pt x="2540101" y="3315531"/>
                  <a:pt x="2522755" y="3272554"/>
                </a:cubicBezTo>
                <a:cubicBezTo>
                  <a:pt x="2505409" y="3229577"/>
                  <a:pt x="2496735" y="3174690"/>
                  <a:pt x="2496735" y="3107894"/>
                </a:cubicBezTo>
                <a:cubicBezTo>
                  <a:pt x="2496735" y="3011584"/>
                  <a:pt x="2509033" y="2941164"/>
                  <a:pt x="2533628" y="2896633"/>
                </a:cubicBezTo>
                <a:cubicBezTo>
                  <a:pt x="2558224" y="2852102"/>
                  <a:pt x="2597965" y="2817280"/>
                  <a:pt x="2652851" y="2792167"/>
                </a:cubicBezTo>
                <a:cubicBezTo>
                  <a:pt x="2707738" y="2767054"/>
                  <a:pt x="2774016" y="2754498"/>
                  <a:pt x="2851686" y="2754498"/>
                </a:cubicBezTo>
                <a:close/>
                <a:moveTo>
                  <a:pt x="381358" y="2754498"/>
                </a:moveTo>
                <a:cubicBezTo>
                  <a:pt x="477668" y="2754498"/>
                  <a:pt x="557150" y="2773114"/>
                  <a:pt x="619804" y="2810347"/>
                </a:cubicBezTo>
                <a:cubicBezTo>
                  <a:pt x="682457" y="2847580"/>
                  <a:pt x="723622" y="2893989"/>
                  <a:pt x="743298" y="2949576"/>
                </a:cubicBezTo>
                <a:cubicBezTo>
                  <a:pt x="762975" y="3005162"/>
                  <a:pt x="772813" y="3091644"/>
                  <a:pt x="772813" y="3209023"/>
                </a:cubicBezTo>
                <a:lnTo>
                  <a:pt x="772813" y="3328476"/>
                </a:lnTo>
                <a:lnTo>
                  <a:pt x="445824" y="3328476"/>
                </a:lnTo>
                <a:lnTo>
                  <a:pt x="445824" y="3109921"/>
                </a:lnTo>
                <a:cubicBezTo>
                  <a:pt x="445824" y="3046370"/>
                  <a:pt x="442328" y="3006713"/>
                  <a:pt x="435338" y="2990953"/>
                </a:cubicBezTo>
                <a:cubicBezTo>
                  <a:pt x="428348" y="2975193"/>
                  <a:pt x="412943" y="2967312"/>
                  <a:pt x="389125" y="2967312"/>
                </a:cubicBezTo>
                <a:cubicBezTo>
                  <a:pt x="362199" y="2967312"/>
                  <a:pt x="345112" y="2976892"/>
                  <a:pt x="337863" y="2996050"/>
                </a:cubicBezTo>
                <a:cubicBezTo>
                  <a:pt x="330614" y="3015209"/>
                  <a:pt x="326989" y="3056633"/>
                  <a:pt x="326989" y="3120322"/>
                </a:cubicBezTo>
                <a:lnTo>
                  <a:pt x="326989" y="3704398"/>
                </a:lnTo>
                <a:cubicBezTo>
                  <a:pt x="326989" y="3765498"/>
                  <a:pt x="330614" y="3805368"/>
                  <a:pt x="337863" y="3824009"/>
                </a:cubicBezTo>
                <a:cubicBezTo>
                  <a:pt x="345112" y="3842650"/>
                  <a:pt x="361422" y="3851970"/>
                  <a:pt x="386794" y="3851970"/>
                </a:cubicBezTo>
                <a:cubicBezTo>
                  <a:pt x="411131" y="3851970"/>
                  <a:pt x="427053" y="3842627"/>
                  <a:pt x="434561" y="3823942"/>
                </a:cubicBezTo>
                <a:cubicBezTo>
                  <a:pt x="442070" y="3805257"/>
                  <a:pt x="445824" y="3761396"/>
                  <a:pt x="445824" y="3692359"/>
                </a:cubicBezTo>
                <a:lnTo>
                  <a:pt x="445824" y="3534301"/>
                </a:lnTo>
                <a:lnTo>
                  <a:pt x="772813" y="3534301"/>
                </a:lnTo>
                <a:lnTo>
                  <a:pt x="772813" y="3583306"/>
                </a:lnTo>
                <a:cubicBezTo>
                  <a:pt x="772813" y="3713459"/>
                  <a:pt x="763622" y="3805761"/>
                  <a:pt x="745240" y="3860210"/>
                </a:cubicBezTo>
                <a:cubicBezTo>
                  <a:pt x="726858" y="3914660"/>
                  <a:pt x="686211" y="3962368"/>
                  <a:pt x="623299" y="4003335"/>
                </a:cubicBezTo>
                <a:cubicBezTo>
                  <a:pt x="560386" y="4044302"/>
                  <a:pt x="482846" y="4064785"/>
                  <a:pt x="390678" y="4064785"/>
                </a:cubicBezTo>
                <a:cubicBezTo>
                  <a:pt x="294885" y="4064785"/>
                  <a:pt x="215921" y="4047439"/>
                  <a:pt x="153785" y="4012746"/>
                </a:cubicBezTo>
                <a:cubicBezTo>
                  <a:pt x="91650" y="3978054"/>
                  <a:pt x="50485" y="3930028"/>
                  <a:pt x="30291" y="3868669"/>
                </a:cubicBezTo>
                <a:cubicBezTo>
                  <a:pt x="10097" y="3807310"/>
                  <a:pt x="0" y="3715012"/>
                  <a:pt x="0" y="3591777"/>
                </a:cubicBezTo>
                <a:lnTo>
                  <a:pt x="0" y="3224399"/>
                </a:lnTo>
                <a:cubicBezTo>
                  <a:pt x="0" y="3133784"/>
                  <a:pt x="3106" y="3065823"/>
                  <a:pt x="9320" y="3020516"/>
                </a:cubicBezTo>
                <a:cubicBezTo>
                  <a:pt x="15533" y="2975209"/>
                  <a:pt x="34045" y="2931584"/>
                  <a:pt x="64854" y="2889643"/>
                </a:cubicBezTo>
                <a:cubicBezTo>
                  <a:pt x="95663" y="2847701"/>
                  <a:pt x="138381" y="2814691"/>
                  <a:pt x="193009" y="2790614"/>
                </a:cubicBezTo>
                <a:cubicBezTo>
                  <a:pt x="247636" y="2766536"/>
                  <a:pt x="310419" y="2754498"/>
                  <a:pt x="381358" y="2754498"/>
                </a:cubicBezTo>
                <a:close/>
                <a:moveTo>
                  <a:pt x="3418797" y="0"/>
                </a:moveTo>
                <a:lnTo>
                  <a:pt x="9514797" y="0"/>
                </a:lnTo>
                <a:lnTo>
                  <a:pt x="9514797" y="6858000"/>
                </a:lnTo>
                <a:lnTo>
                  <a:pt x="3418797" y="6858000"/>
                </a:lnTo>
                <a:cubicBezTo>
                  <a:pt x="4458927" y="5972651"/>
                  <a:pt x="4415008" y="5082272"/>
                  <a:pt x="4093239" y="4171536"/>
                </a:cubicBezTo>
                <a:lnTo>
                  <a:pt x="4027339" y="3995510"/>
                </a:lnTo>
                <a:lnTo>
                  <a:pt x="4027339" y="3521097"/>
                </a:lnTo>
                <a:cubicBezTo>
                  <a:pt x="4027339" y="3350742"/>
                  <a:pt x="4021902" y="3238250"/>
                  <a:pt x="4011029" y="3183622"/>
                </a:cubicBezTo>
                <a:cubicBezTo>
                  <a:pt x="4000155" y="3128995"/>
                  <a:pt x="3967793" y="3082911"/>
                  <a:pt x="3913942" y="3045370"/>
                </a:cubicBezTo>
                <a:cubicBezTo>
                  <a:pt x="3860091" y="3007830"/>
                  <a:pt x="3780091" y="2989060"/>
                  <a:pt x="3673942" y="2989060"/>
                </a:cubicBezTo>
                <a:lnTo>
                  <a:pt x="3595220" y="2997186"/>
                </a:lnTo>
                <a:lnTo>
                  <a:pt x="3457642" y="2680246"/>
                </a:lnTo>
                <a:cubicBezTo>
                  <a:pt x="3100186" y="1815227"/>
                  <a:pt x="2875872" y="925830"/>
                  <a:pt x="3418797" y="0"/>
                </a:cubicBezTo>
                <a:close/>
              </a:path>
            </a:pathLst>
          </a:custGeom>
          <a:solidFill>
            <a:srgbClr val="7C3030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tr-TR" sz="125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9" name="Dikdörtgen: Köşeleri Yuvarlatılmış 8">
            <a:extLst>
              <a:ext uri="{FF2B5EF4-FFF2-40B4-BE49-F238E27FC236}">
                <a16:creationId xmlns:a16="http://schemas.microsoft.com/office/drawing/2014/main" id="{E6FE15F0-07E7-5036-1CE4-3B1704A812BD}"/>
              </a:ext>
            </a:extLst>
          </p:cNvPr>
          <p:cNvSpPr/>
          <p:nvPr/>
        </p:nvSpPr>
        <p:spPr>
          <a:xfrm>
            <a:off x="9414485" y="-3089844"/>
            <a:ext cx="5618787" cy="1062709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pic>
        <p:nvPicPr>
          <p:cNvPr id="20" name="Resim 19">
            <a:extLst>
              <a:ext uri="{FF2B5EF4-FFF2-40B4-BE49-F238E27FC236}">
                <a16:creationId xmlns:a16="http://schemas.microsoft.com/office/drawing/2014/main" id="{51C55B18-673F-B2DD-4613-891B3FC8804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27903" y="3989151"/>
            <a:ext cx="3017545" cy="1999123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1" name="Resim 20">
            <a:extLst>
              <a:ext uri="{FF2B5EF4-FFF2-40B4-BE49-F238E27FC236}">
                <a16:creationId xmlns:a16="http://schemas.microsoft.com/office/drawing/2014/main" id="{8B89BADE-366D-9D6C-98AE-913EA4E08AA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3245" y="-2951651"/>
            <a:ext cx="3017545" cy="2014239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22" name="Metin kutusu 21">
            <a:extLst>
              <a:ext uri="{FF2B5EF4-FFF2-40B4-BE49-F238E27FC236}">
                <a16:creationId xmlns:a16="http://schemas.microsoft.com/office/drawing/2014/main" id="{F739603A-26E7-0F3F-68FC-939F632760E5}"/>
              </a:ext>
            </a:extLst>
          </p:cNvPr>
          <p:cNvSpPr txBox="1"/>
          <p:nvPr/>
        </p:nvSpPr>
        <p:spPr>
          <a:xfrm>
            <a:off x="706463" y="-1542028"/>
            <a:ext cx="560061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5600" dirty="0">
                <a:solidFill>
                  <a:schemeClr val="bg1"/>
                </a:solidFill>
                <a:latin typeface="Palatino Linotype" panose="02040502050505030304" pitchFamily="18" charset="0"/>
              </a:rPr>
              <a:t>Cilt Sanatı Nedir</a:t>
            </a:r>
          </a:p>
        </p:txBody>
      </p:sp>
      <p:sp>
        <p:nvSpPr>
          <p:cNvPr id="23" name="Metin kutusu 22">
            <a:extLst>
              <a:ext uri="{FF2B5EF4-FFF2-40B4-BE49-F238E27FC236}">
                <a16:creationId xmlns:a16="http://schemas.microsoft.com/office/drawing/2014/main" id="{B5C8C484-5D7E-ED91-F92C-AE16CF8C504A}"/>
              </a:ext>
            </a:extLst>
          </p:cNvPr>
          <p:cNvSpPr txBox="1"/>
          <p:nvPr/>
        </p:nvSpPr>
        <p:spPr>
          <a:xfrm>
            <a:off x="706463" y="8070547"/>
            <a:ext cx="560061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3200" b="0" i="0" dirty="0">
                <a:solidFill>
                  <a:schemeClr val="bg1"/>
                </a:solidFill>
                <a:effectLst/>
                <a:latin typeface="Perpetua" panose="02020502060401020303" pitchFamily="18" charset="0"/>
              </a:rPr>
              <a:t>Cilt sanatı, kitapların kapakları, ciltleri ve iç sayfalarının tasarımı, süslemesi ve el işçiliği ile ilgili bir sanat dalıdır. Cilt sanatçıları, kitapların estetik görünümünü ve dayanıklılığını artırmak için yapılan sanattır.</a:t>
            </a:r>
            <a:endParaRPr lang="tr-TR" sz="3200" dirty="0">
              <a:solidFill>
                <a:schemeClr val="bg1"/>
              </a:solidFill>
              <a:latin typeface="Perpetua" panose="02020502060401020303" pitchFamily="18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5C58C24-2084-AB34-C288-5C42BA35AB21}"/>
              </a:ext>
            </a:extLst>
          </p:cNvPr>
          <p:cNvSpPr/>
          <p:nvPr/>
        </p:nvSpPr>
        <p:spPr>
          <a:xfrm>
            <a:off x="13433192" y="2398468"/>
            <a:ext cx="289560" cy="2895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290828FB-2037-6A69-9A3D-5B74B05017A3}"/>
              </a:ext>
            </a:extLst>
          </p:cNvPr>
          <p:cNvSpPr/>
          <p:nvPr/>
        </p:nvSpPr>
        <p:spPr>
          <a:xfrm>
            <a:off x="13433192" y="2852146"/>
            <a:ext cx="289560" cy="2895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E6F07AA5-067F-FC1F-58D8-43348A83CF6F}"/>
              </a:ext>
            </a:extLst>
          </p:cNvPr>
          <p:cNvSpPr/>
          <p:nvPr/>
        </p:nvSpPr>
        <p:spPr>
          <a:xfrm>
            <a:off x="13433192" y="3305824"/>
            <a:ext cx="289560" cy="2895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DC6647AD-F87C-84CB-7C88-465DBA288D15}"/>
              </a:ext>
            </a:extLst>
          </p:cNvPr>
          <p:cNvSpPr/>
          <p:nvPr/>
        </p:nvSpPr>
        <p:spPr>
          <a:xfrm>
            <a:off x="13433192" y="3759502"/>
            <a:ext cx="289560" cy="2895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8FBA8D66-65AC-264F-195A-B84FA86E3A24}"/>
              </a:ext>
            </a:extLst>
          </p:cNvPr>
          <p:cNvSpPr/>
          <p:nvPr/>
        </p:nvSpPr>
        <p:spPr>
          <a:xfrm>
            <a:off x="13387811" y="2353087"/>
            <a:ext cx="380322" cy="38032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30" name="Dikdörtgen: Köşeleri Yuvarlatılmış 29">
            <a:extLst>
              <a:ext uri="{FF2B5EF4-FFF2-40B4-BE49-F238E27FC236}">
                <a16:creationId xmlns:a16="http://schemas.microsoft.com/office/drawing/2014/main" id="{B04E8EAF-7144-3015-2422-D326203C1B3E}"/>
              </a:ext>
            </a:extLst>
          </p:cNvPr>
          <p:cNvSpPr/>
          <p:nvPr/>
        </p:nvSpPr>
        <p:spPr>
          <a:xfrm>
            <a:off x="-516852" y="7387659"/>
            <a:ext cx="13721062" cy="87925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dirty="0"/>
              <a:t>s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00031020-334B-CDC4-766B-F12D3D561415}"/>
              </a:ext>
            </a:extLst>
          </p:cNvPr>
          <p:cNvSpPr/>
          <p:nvPr/>
        </p:nvSpPr>
        <p:spPr>
          <a:xfrm>
            <a:off x="13433192" y="4174122"/>
            <a:ext cx="289560" cy="2895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85874328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10000">
        <p159:morph option="byObject"/>
      </p:transition>
    </mc:Choice>
    <mc:Fallback>
      <p:transition spd="slow" advClick="0" advTm="1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4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C30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ikdörtgen 10">
            <a:extLst>
              <a:ext uri="{FF2B5EF4-FFF2-40B4-BE49-F238E27FC236}">
                <a16:creationId xmlns:a16="http://schemas.microsoft.com/office/drawing/2014/main" id="{37EEB6FD-ED42-1D83-E376-633A61AF640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 dirty="0"/>
          </a:p>
        </p:txBody>
      </p:sp>
      <p:sp>
        <p:nvSpPr>
          <p:cNvPr id="12" name="Dikdörtgen: Köşeleri Yuvarlatılmış 11">
            <a:extLst>
              <a:ext uri="{FF2B5EF4-FFF2-40B4-BE49-F238E27FC236}">
                <a16:creationId xmlns:a16="http://schemas.microsoft.com/office/drawing/2014/main" id="{F2FA1AA0-B1AE-4CC0-7C4E-60A31A8DC856}"/>
              </a:ext>
            </a:extLst>
          </p:cNvPr>
          <p:cNvSpPr/>
          <p:nvPr/>
        </p:nvSpPr>
        <p:spPr>
          <a:xfrm rot="2621637">
            <a:off x="8398548" y="556992"/>
            <a:ext cx="5225607" cy="87925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004D796-AAB2-CA18-2E00-0F5FE2F93B37}"/>
              </a:ext>
            </a:extLst>
          </p:cNvPr>
          <p:cNvSpPr/>
          <p:nvPr/>
        </p:nvSpPr>
        <p:spPr>
          <a:xfrm>
            <a:off x="235352" y="2398468"/>
            <a:ext cx="289560" cy="2895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42343E0-934A-4CC3-F32A-FDCF3966AF00}"/>
              </a:ext>
            </a:extLst>
          </p:cNvPr>
          <p:cNvSpPr/>
          <p:nvPr/>
        </p:nvSpPr>
        <p:spPr>
          <a:xfrm>
            <a:off x="235352" y="2852146"/>
            <a:ext cx="289560" cy="2895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E91000CD-E12E-EE73-F814-D2634B03B5C1}"/>
              </a:ext>
            </a:extLst>
          </p:cNvPr>
          <p:cNvSpPr/>
          <p:nvPr/>
        </p:nvSpPr>
        <p:spPr>
          <a:xfrm>
            <a:off x="235352" y="3305824"/>
            <a:ext cx="289560" cy="2895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6B8AB4A-AEBE-639F-B99B-8A1E613B2E89}"/>
              </a:ext>
            </a:extLst>
          </p:cNvPr>
          <p:cNvSpPr/>
          <p:nvPr/>
        </p:nvSpPr>
        <p:spPr>
          <a:xfrm>
            <a:off x="235352" y="3759502"/>
            <a:ext cx="289560" cy="2895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9C53F22-B3D1-FE0B-477F-70D121A2D1DE}"/>
              </a:ext>
            </a:extLst>
          </p:cNvPr>
          <p:cNvSpPr/>
          <p:nvPr/>
        </p:nvSpPr>
        <p:spPr>
          <a:xfrm>
            <a:off x="189971" y="2353087"/>
            <a:ext cx="380322" cy="38032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pic>
        <p:nvPicPr>
          <p:cNvPr id="22" name="Resim 21">
            <a:extLst>
              <a:ext uri="{FF2B5EF4-FFF2-40B4-BE49-F238E27FC236}">
                <a16:creationId xmlns:a16="http://schemas.microsoft.com/office/drawing/2014/main" id="{86217375-BBA0-12C1-8E94-776F1011B6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3245" y="1203663"/>
            <a:ext cx="3017545" cy="2014239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4" name="Resim 23">
            <a:extLst>
              <a:ext uri="{FF2B5EF4-FFF2-40B4-BE49-F238E27FC236}">
                <a16:creationId xmlns:a16="http://schemas.microsoft.com/office/drawing/2014/main" id="{F7EA34A1-77A7-50A4-9533-5F3CBB942E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9071" y="3989151"/>
            <a:ext cx="3017545" cy="1999123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25" name="Metin kutusu 24">
            <a:extLst>
              <a:ext uri="{FF2B5EF4-FFF2-40B4-BE49-F238E27FC236}">
                <a16:creationId xmlns:a16="http://schemas.microsoft.com/office/drawing/2014/main" id="{EAC505C7-76F6-A2D8-3EE6-82BA4D50B12E}"/>
              </a:ext>
            </a:extLst>
          </p:cNvPr>
          <p:cNvSpPr txBox="1"/>
          <p:nvPr/>
        </p:nvSpPr>
        <p:spPr>
          <a:xfrm>
            <a:off x="706463" y="726609"/>
            <a:ext cx="560061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5600" dirty="0">
                <a:solidFill>
                  <a:schemeClr val="bg1"/>
                </a:solidFill>
                <a:latin typeface="Palatino Linotype" panose="02040502050505030304" pitchFamily="18" charset="0"/>
              </a:rPr>
              <a:t>Cilt Sanatı Nedir</a:t>
            </a:r>
          </a:p>
        </p:txBody>
      </p:sp>
      <p:sp>
        <p:nvSpPr>
          <p:cNvPr id="26" name="Metin kutusu 25">
            <a:extLst>
              <a:ext uri="{FF2B5EF4-FFF2-40B4-BE49-F238E27FC236}">
                <a16:creationId xmlns:a16="http://schemas.microsoft.com/office/drawing/2014/main" id="{50F1406C-D163-E974-031C-A059119E4531}"/>
              </a:ext>
            </a:extLst>
          </p:cNvPr>
          <p:cNvSpPr txBox="1"/>
          <p:nvPr/>
        </p:nvSpPr>
        <p:spPr>
          <a:xfrm>
            <a:off x="706463" y="2065987"/>
            <a:ext cx="560061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3200" b="0" i="0" dirty="0">
                <a:solidFill>
                  <a:schemeClr val="bg1"/>
                </a:solidFill>
                <a:effectLst/>
                <a:latin typeface="Perpetua" panose="02020502060401020303" pitchFamily="18" charset="0"/>
              </a:rPr>
              <a:t>Cilt sanatı, kitapların kapakları, ciltleri ve iç sayfalarının tasarımı, süslemesi ve el işçiliği ile ilgili bir sanat dalıdır. Cilt sanatçıları, kitapların estetik görünümünü ve dayanıklılığını artırmak için yapılan sanattır.</a:t>
            </a:r>
            <a:endParaRPr lang="tr-TR" sz="3200" dirty="0">
              <a:solidFill>
                <a:schemeClr val="bg1"/>
              </a:solidFill>
              <a:latin typeface="Perpetua" panose="02020502060401020303" pitchFamily="18" charset="0"/>
            </a:endParaRPr>
          </a:p>
        </p:txBody>
      </p:sp>
      <p:sp>
        <p:nvSpPr>
          <p:cNvPr id="27" name="Dikdörtgen: Köşeleri Yuvarlatılmış 26">
            <a:extLst>
              <a:ext uri="{FF2B5EF4-FFF2-40B4-BE49-F238E27FC236}">
                <a16:creationId xmlns:a16="http://schemas.microsoft.com/office/drawing/2014/main" id="{47C8B1F7-2DC1-1306-B389-B58C78DDC3B0}"/>
              </a:ext>
            </a:extLst>
          </p:cNvPr>
          <p:cNvSpPr/>
          <p:nvPr/>
        </p:nvSpPr>
        <p:spPr>
          <a:xfrm>
            <a:off x="-516852" y="6488499"/>
            <a:ext cx="13721062" cy="87925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dirty="0"/>
              <a:t>s</a:t>
            </a:r>
          </a:p>
        </p:txBody>
      </p:sp>
      <p:sp>
        <p:nvSpPr>
          <p:cNvPr id="31" name="Metin kutusu 30">
            <a:extLst>
              <a:ext uri="{FF2B5EF4-FFF2-40B4-BE49-F238E27FC236}">
                <a16:creationId xmlns:a16="http://schemas.microsoft.com/office/drawing/2014/main" id="{6F5FC079-9EF7-A779-9894-A8B80639290B}"/>
              </a:ext>
            </a:extLst>
          </p:cNvPr>
          <p:cNvSpPr txBox="1"/>
          <p:nvPr/>
        </p:nvSpPr>
        <p:spPr>
          <a:xfrm>
            <a:off x="656411" y="7628766"/>
            <a:ext cx="11169829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600" b="1" dirty="0">
                <a:solidFill>
                  <a:schemeClr val="bg1"/>
                </a:solidFill>
                <a:effectLst/>
                <a:latin typeface="Perpetua" panose="02020502060401020303" pitchFamily="18" charset="0"/>
              </a:rPr>
              <a:t>Koruma</a:t>
            </a:r>
            <a:r>
              <a:rPr lang="tr-TR" sz="2600" i="0" dirty="0">
                <a:solidFill>
                  <a:schemeClr val="bg1"/>
                </a:solidFill>
                <a:effectLst/>
                <a:latin typeface="Perpetua" panose="02020502060401020303" pitchFamily="18" charset="0"/>
              </a:rPr>
              <a:t>:</a:t>
            </a:r>
            <a:r>
              <a:rPr lang="tr-TR" sz="2600" b="1" i="0" dirty="0">
                <a:solidFill>
                  <a:schemeClr val="bg1"/>
                </a:solidFill>
                <a:effectLst/>
                <a:latin typeface="Perpetua" panose="02020502060401020303" pitchFamily="18" charset="0"/>
              </a:rPr>
              <a:t> </a:t>
            </a:r>
            <a:r>
              <a:rPr lang="tr-TR" sz="2600" b="0" i="0" dirty="0">
                <a:solidFill>
                  <a:schemeClr val="bg1"/>
                </a:solidFill>
                <a:effectLst/>
                <a:latin typeface="Perpetua" panose="02020502060401020303" pitchFamily="18" charset="0"/>
              </a:rPr>
              <a:t>Cilt sanatı, kitapları çevresel etkenlere karşı korur. Özel ciltleme teknikleri ve malzemeler kullanılarak kitaplar zamanla yıpranmaz ve zarar görmez.</a:t>
            </a:r>
          </a:p>
          <a:p>
            <a:endParaRPr lang="tr-TR" sz="2600" b="0" i="0" dirty="0">
              <a:solidFill>
                <a:schemeClr val="bg1"/>
              </a:solidFill>
              <a:effectLst/>
              <a:latin typeface="Perpetua" panose="02020502060401020303" pitchFamily="18" charset="0"/>
            </a:endParaRPr>
          </a:p>
          <a:p>
            <a:r>
              <a:rPr lang="tr-TR" sz="2600" b="1" dirty="0">
                <a:solidFill>
                  <a:schemeClr val="bg1"/>
                </a:solidFill>
                <a:latin typeface="Perpetua" panose="02020502060401020303" pitchFamily="18" charset="0"/>
              </a:rPr>
              <a:t>Estetik Değer</a:t>
            </a:r>
            <a:r>
              <a:rPr lang="tr-TR" sz="2600" dirty="0">
                <a:solidFill>
                  <a:schemeClr val="bg1"/>
                </a:solidFill>
                <a:latin typeface="Perpetua" panose="02020502060401020303" pitchFamily="18" charset="0"/>
              </a:rPr>
              <a:t>:</a:t>
            </a:r>
            <a:r>
              <a:rPr lang="tr-TR" sz="2600" b="1" dirty="0">
                <a:solidFill>
                  <a:schemeClr val="bg1"/>
                </a:solidFill>
                <a:latin typeface="Perpetua" panose="02020502060401020303" pitchFamily="18" charset="0"/>
              </a:rPr>
              <a:t> </a:t>
            </a:r>
            <a:r>
              <a:rPr lang="tr-TR" sz="2600" dirty="0">
                <a:solidFill>
                  <a:schemeClr val="bg1"/>
                </a:solidFill>
                <a:latin typeface="Perpetua" panose="02020502060401020303" pitchFamily="18" charset="0"/>
              </a:rPr>
              <a:t>Kitapların kapakları ve ciltleri estetik olarak çekici hale getirilir. </a:t>
            </a:r>
          </a:p>
          <a:p>
            <a:endParaRPr lang="tr-TR" sz="2600" dirty="0">
              <a:solidFill>
                <a:schemeClr val="bg1"/>
              </a:solidFill>
              <a:latin typeface="Perpetua" panose="02020502060401020303" pitchFamily="18" charset="0"/>
            </a:endParaRPr>
          </a:p>
          <a:p>
            <a:r>
              <a:rPr lang="tr-TR" sz="2600" b="1" dirty="0">
                <a:solidFill>
                  <a:schemeClr val="bg1"/>
                </a:solidFill>
                <a:latin typeface="Perpetua" panose="02020502060401020303" pitchFamily="18" charset="0"/>
              </a:rPr>
              <a:t>İşlevsellik</a:t>
            </a:r>
            <a:r>
              <a:rPr lang="tr-TR" sz="2600" dirty="0">
                <a:solidFill>
                  <a:schemeClr val="bg1"/>
                </a:solidFill>
                <a:latin typeface="Perpetua" panose="02020502060401020303" pitchFamily="18" charset="0"/>
              </a:rPr>
              <a:t>: Cilt sanatı, kitapların kullanımını kolaylaştırabilir. Örneğin, ciltleme teknikleri sayesinde kitaplar daha kolay açılabilir veya okunabilir hale getirilebilir</a:t>
            </a:r>
          </a:p>
          <a:p>
            <a:endParaRPr lang="tr-TR" sz="2600" dirty="0">
              <a:solidFill>
                <a:schemeClr val="bg1"/>
              </a:solidFill>
              <a:latin typeface="Perpetua" panose="02020502060401020303" pitchFamily="18" charset="0"/>
            </a:endParaRPr>
          </a:p>
          <a:p>
            <a:r>
              <a:rPr lang="tr-TR" sz="2600" b="1" dirty="0">
                <a:solidFill>
                  <a:schemeClr val="bg1"/>
                </a:solidFill>
                <a:latin typeface="Perpetua" panose="02020502060401020303" pitchFamily="18" charset="0"/>
              </a:rPr>
              <a:t>Sanatsal İfade</a:t>
            </a:r>
            <a:r>
              <a:rPr lang="tr-TR" sz="2600" dirty="0">
                <a:solidFill>
                  <a:schemeClr val="bg1"/>
                </a:solidFill>
                <a:latin typeface="Perpetua" panose="02020502060401020303" pitchFamily="18" charset="0"/>
              </a:rPr>
              <a:t>: Birçok cilt sanatçısı, kitap ciltlerini sanatsal bir ifade aracı olarak kullanır. Bu, kitapların dış görünümünün metin içeriğiyle uyumlu veya konuyla ilgili özel tasarımlarla süslenmesini içerir.</a:t>
            </a:r>
          </a:p>
        </p:txBody>
      </p:sp>
      <p:sp>
        <p:nvSpPr>
          <p:cNvPr id="32" name="Metin kutusu 31">
            <a:extLst>
              <a:ext uri="{FF2B5EF4-FFF2-40B4-BE49-F238E27FC236}">
                <a16:creationId xmlns:a16="http://schemas.microsoft.com/office/drawing/2014/main" id="{B0C88EB1-CA51-28F0-FB18-15C8B103A413}"/>
              </a:ext>
            </a:extLst>
          </p:cNvPr>
          <p:cNvSpPr txBox="1"/>
          <p:nvPr/>
        </p:nvSpPr>
        <p:spPr>
          <a:xfrm>
            <a:off x="1810210" y="-2178331"/>
            <a:ext cx="829725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5600" dirty="0">
                <a:solidFill>
                  <a:schemeClr val="bg1"/>
                </a:solidFill>
                <a:latin typeface="Palatino Linotype" panose="02040502050505030304" pitchFamily="18" charset="0"/>
              </a:rPr>
              <a:t>Cilt Sanatının Amaçları Nelerdir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B447F90F-74E5-1A9E-5335-D8D4AE8DEEAD}"/>
              </a:ext>
            </a:extLst>
          </p:cNvPr>
          <p:cNvSpPr/>
          <p:nvPr/>
        </p:nvSpPr>
        <p:spPr>
          <a:xfrm>
            <a:off x="235352" y="4213180"/>
            <a:ext cx="289560" cy="2895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34" name="Metin kutusu 33">
            <a:extLst>
              <a:ext uri="{FF2B5EF4-FFF2-40B4-BE49-F238E27FC236}">
                <a16:creationId xmlns:a16="http://schemas.microsoft.com/office/drawing/2014/main" id="{3FB40B7F-6C23-7509-286F-CB870013CAF6}"/>
              </a:ext>
            </a:extLst>
          </p:cNvPr>
          <p:cNvSpPr txBox="1"/>
          <p:nvPr/>
        </p:nvSpPr>
        <p:spPr>
          <a:xfrm>
            <a:off x="1810210" y="-2160389"/>
            <a:ext cx="829725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5600" dirty="0">
                <a:solidFill>
                  <a:schemeClr val="bg1"/>
                </a:solidFill>
                <a:latin typeface="Palatino Linotype" panose="02040502050505030304" pitchFamily="18" charset="0"/>
              </a:rPr>
              <a:t>Cilt Sanatının Amaçları Nelerdir</a:t>
            </a:r>
          </a:p>
        </p:txBody>
      </p:sp>
    </p:spTree>
    <p:extLst>
      <p:ext uri="{BB962C8B-B14F-4D97-AF65-F5344CB8AC3E}">
        <p14:creationId xmlns:p14="http://schemas.microsoft.com/office/powerpoint/2010/main" val="264697261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15000">
        <p159:morph option="byObject"/>
      </p:transition>
    </mc:Choice>
    <mc:Fallback>
      <p:transition spd="slow" advClick="0" advTm="15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C30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ikdörtgen 10">
            <a:extLst>
              <a:ext uri="{FF2B5EF4-FFF2-40B4-BE49-F238E27FC236}">
                <a16:creationId xmlns:a16="http://schemas.microsoft.com/office/drawing/2014/main" id="{37EEB6FD-ED42-1D83-E376-633A61AF640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 dirty="0"/>
          </a:p>
        </p:txBody>
      </p:sp>
      <p:sp>
        <p:nvSpPr>
          <p:cNvPr id="12" name="Dikdörtgen: Köşeleri Yuvarlatılmış 11">
            <a:extLst>
              <a:ext uri="{FF2B5EF4-FFF2-40B4-BE49-F238E27FC236}">
                <a16:creationId xmlns:a16="http://schemas.microsoft.com/office/drawing/2014/main" id="{F2FA1AA0-B1AE-4CC0-7C4E-60A31A8DC856}"/>
              </a:ext>
            </a:extLst>
          </p:cNvPr>
          <p:cNvSpPr/>
          <p:nvPr/>
        </p:nvSpPr>
        <p:spPr>
          <a:xfrm rot="2621637">
            <a:off x="8398548" y="556992"/>
            <a:ext cx="5225607" cy="87925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004D796-AAB2-CA18-2E00-0F5FE2F93B37}"/>
              </a:ext>
            </a:extLst>
          </p:cNvPr>
          <p:cNvSpPr/>
          <p:nvPr/>
        </p:nvSpPr>
        <p:spPr>
          <a:xfrm>
            <a:off x="235352" y="2398468"/>
            <a:ext cx="289560" cy="2895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42343E0-934A-4CC3-F32A-FDCF3966AF00}"/>
              </a:ext>
            </a:extLst>
          </p:cNvPr>
          <p:cNvSpPr/>
          <p:nvPr/>
        </p:nvSpPr>
        <p:spPr>
          <a:xfrm>
            <a:off x="235352" y="2852146"/>
            <a:ext cx="289560" cy="2895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E91000CD-E12E-EE73-F814-D2634B03B5C1}"/>
              </a:ext>
            </a:extLst>
          </p:cNvPr>
          <p:cNvSpPr/>
          <p:nvPr/>
        </p:nvSpPr>
        <p:spPr>
          <a:xfrm>
            <a:off x="235352" y="3305824"/>
            <a:ext cx="289560" cy="2895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6B8AB4A-AEBE-639F-B99B-8A1E613B2E89}"/>
              </a:ext>
            </a:extLst>
          </p:cNvPr>
          <p:cNvSpPr/>
          <p:nvPr/>
        </p:nvSpPr>
        <p:spPr>
          <a:xfrm>
            <a:off x="235352" y="3759502"/>
            <a:ext cx="289560" cy="2895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9C53F22-B3D1-FE0B-477F-70D121A2D1DE}"/>
              </a:ext>
            </a:extLst>
          </p:cNvPr>
          <p:cNvSpPr/>
          <p:nvPr/>
        </p:nvSpPr>
        <p:spPr>
          <a:xfrm>
            <a:off x="189971" y="2807931"/>
            <a:ext cx="380322" cy="38032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pic>
        <p:nvPicPr>
          <p:cNvPr id="22" name="Resim 21">
            <a:extLst>
              <a:ext uri="{FF2B5EF4-FFF2-40B4-BE49-F238E27FC236}">
                <a16:creationId xmlns:a16="http://schemas.microsoft.com/office/drawing/2014/main" id="{86217375-BBA0-12C1-8E94-776F1011B6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3245" y="-4142063"/>
            <a:ext cx="3017545" cy="2014239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4" name="Resim 23">
            <a:extLst>
              <a:ext uri="{FF2B5EF4-FFF2-40B4-BE49-F238E27FC236}">
                <a16:creationId xmlns:a16="http://schemas.microsoft.com/office/drawing/2014/main" id="{F7EA34A1-77A7-50A4-9533-5F3CBB942E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60393" y="3989151"/>
            <a:ext cx="3017545" cy="1999123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25" name="Metin kutusu 24">
            <a:extLst>
              <a:ext uri="{FF2B5EF4-FFF2-40B4-BE49-F238E27FC236}">
                <a16:creationId xmlns:a16="http://schemas.microsoft.com/office/drawing/2014/main" id="{EAC505C7-76F6-A2D8-3EE6-82BA4D50B12E}"/>
              </a:ext>
            </a:extLst>
          </p:cNvPr>
          <p:cNvSpPr txBox="1"/>
          <p:nvPr/>
        </p:nvSpPr>
        <p:spPr>
          <a:xfrm>
            <a:off x="706463" y="-1620351"/>
            <a:ext cx="560061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5600" dirty="0">
                <a:solidFill>
                  <a:schemeClr val="bg1"/>
                </a:solidFill>
                <a:latin typeface="Palatino Linotype" panose="02040502050505030304" pitchFamily="18" charset="0"/>
              </a:rPr>
              <a:t>Cilt Sanatı Nedir</a:t>
            </a:r>
          </a:p>
        </p:txBody>
      </p:sp>
      <p:sp>
        <p:nvSpPr>
          <p:cNvPr id="26" name="Metin kutusu 25">
            <a:extLst>
              <a:ext uri="{FF2B5EF4-FFF2-40B4-BE49-F238E27FC236}">
                <a16:creationId xmlns:a16="http://schemas.microsoft.com/office/drawing/2014/main" id="{50F1406C-D163-E974-031C-A059119E4531}"/>
              </a:ext>
            </a:extLst>
          </p:cNvPr>
          <p:cNvSpPr txBox="1"/>
          <p:nvPr/>
        </p:nvSpPr>
        <p:spPr>
          <a:xfrm>
            <a:off x="706463" y="7537147"/>
            <a:ext cx="560061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3200" b="0" i="0" dirty="0">
                <a:solidFill>
                  <a:schemeClr val="bg1"/>
                </a:solidFill>
                <a:effectLst/>
                <a:latin typeface="Perpetua" panose="02020502060401020303" pitchFamily="18" charset="0"/>
              </a:rPr>
              <a:t>Cilt sanatı, kitapların kapakları, ciltleri ve iç sayfalarının tasarımı, süslemesi ve el işçiliği ile ilgili bir sanat dalıdır. Cilt sanatçıları, kitapların estetik görünümünü ve dayanıklılığını artırmak için yapılan sanattır.</a:t>
            </a:r>
            <a:endParaRPr lang="tr-TR" sz="3200" dirty="0">
              <a:solidFill>
                <a:schemeClr val="bg1"/>
              </a:solidFill>
              <a:latin typeface="Perpetua" panose="02020502060401020303" pitchFamily="18" charset="0"/>
            </a:endParaRPr>
          </a:p>
        </p:txBody>
      </p:sp>
      <p:sp>
        <p:nvSpPr>
          <p:cNvPr id="27" name="Dikdörtgen: Köşeleri Yuvarlatılmış 26">
            <a:extLst>
              <a:ext uri="{FF2B5EF4-FFF2-40B4-BE49-F238E27FC236}">
                <a16:creationId xmlns:a16="http://schemas.microsoft.com/office/drawing/2014/main" id="{47C8B1F7-2DC1-1306-B389-B58C78DDC3B0}"/>
              </a:ext>
            </a:extLst>
          </p:cNvPr>
          <p:cNvSpPr/>
          <p:nvPr/>
        </p:nvSpPr>
        <p:spPr>
          <a:xfrm>
            <a:off x="-516852" y="6488499"/>
            <a:ext cx="13721062" cy="87925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dirty="0"/>
              <a:t>s</a:t>
            </a:r>
          </a:p>
        </p:txBody>
      </p:sp>
      <p:sp>
        <p:nvSpPr>
          <p:cNvPr id="2" name="Metin kutusu 1">
            <a:extLst>
              <a:ext uri="{FF2B5EF4-FFF2-40B4-BE49-F238E27FC236}">
                <a16:creationId xmlns:a16="http://schemas.microsoft.com/office/drawing/2014/main" id="{F4A780E9-F6B5-C236-7801-68AF5C7695BE}"/>
              </a:ext>
            </a:extLst>
          </p:cNvPr>
          <p:cNvSpPr txBox="1"/>
          <p:nvPr/>
        </p:nvSpPr>
        <p:spPr>
          <a:xfrm>
            <a:off x="1810210" y="61949"/>
            <a:ext cx="829725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5600" dirty="0">
                <a:solidFill>
                  <a:schemeClr val="bg1"/>
                </a:solidFill>
                <a:latin typeface="Palatino Linotype" panose="02040502050505030304" pitchFamily="18" charset="0"/>
              </a:rPr>
              <a:t>Cilt Sanatının Amaçları Nelerdir</a:t>
            </a:r>
          </a:p>
        </p:txBody>
      </p:sp>
      <p:sp>
        <p:nvSpPr>
          <p:cNvPr id="3" name="Metin kutusu 2">
            <a:extLst>
              <a:ext uri="{FF2B5EF4-FFF2-40B4-BE49-F238E27FC236}">
                <a16:creationId xmlns:a16="http://schemas.microsoft.com/office/drawing/2014/main" id="{D024198F-C5ED-21A3-AD60-DA6A2A56E421}"/>
              </a:ext>
            </a:extLst>
          </p:cNvPr>
          <p:cNvSpPr txBox="1"/>
          <p:nvPr/>
        </p:nvSpPr>
        <p:spPr>
          <a:xfrm>
            <a:off x="656411" y="1883286"/>
            <a:ext cx="11169829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600" b="1" dirty="0">
                <a:solidFill>
                  <a:schemeClr val="bg1"/>
                </a:solidFill>
                <a:effectLst/>
                <a:latin typeface="Perpetua" panose="02020502060401020303" pitchFamily="18" charset="0"/>
              </a:rPr>
              <a:t>Koruma</a:t>
            </a:r>
            <a:r>
              <a:rPr lang="tr-TR" sz="2600" b="1" i="0" dirty="0">
                <a:solidFill>
                  <a:schemeClr val="bg1"/>
                </a:solidFill>
                <a:effectLst/>
                <a:latin typeface="Perpetua" panose="02020502060401020303" pitchFamily="18" charset="0"/>
              </a:rPr>
              <a:t>: </a:t>
            </a:r>
            <a:r>
              <a:rPr lang="tr-TR" sz="2600" b="0" i="0" dirty="0">
                <a:solidFill>
                  <a:schemeClr val="bg1"/>
                </a:solidFill>
                <a:effectLst/>
                <a:latin typeface="Perpetua" panose="02020502060401020303" pitchFamily="18" charset="0"/>
              </a:rPr>
              <a:t>Cilt sanatı, kitapları çevresel etkenlere karşı korur. Özel ciltleme teknikleri ve malzemeler kullanılarak kitaplar zamanla </a:t>
            </a:r>
            <a:r>
              <a:rPr lang="tr-TR" sz="2600" b="0" dirty="0">
                <a:solidFill>
                  <a:schemeClr val="bg1"/>
                </a:solidFill>
                <a:effectLst/>
                <a:latin typeface="Perpetua" panose="02020502060401020303" pitchFamily="18" charset="0"/>
              </a:rPr>
              <a:t>yıpranmaz ve zarar görmez</a:t>
            </a:r>
            <a:r>
              <a:rPr lang="tr-TR" sz="2600" b="0" i="0" dirty="0">
                <a:solidFill>
                  <a:schemeClr val="bg1"/>
                </a:solidFill>
                <a:effectLst/>
                <a:latin typeface="Perpetua" panose="02020502060401020303" pitchFamily="18" charset="0"/>
              </a:rPr>
              <a:t>.</a:t>
            </a:r>
          </a:p>
          <a:p>
            <a:endParaRPr lang="tr-TR" sz="2600" b="0" i="0" dirty="0">
              <a:solidFill>
                <a:schemeClr val="bg1"/>
              </a:solidFill>
              <a:effectLst/>
              <a:latin typeface="Perpetua" panose="02020502060401020303" pitchFamily="18" charset="0"/>
            </a:endParaRPr>
          </a:p>
          <a:p>
            <a:r>
              <a:rPr lang="tr-TR" sz="2600" b="1" dirty="0">
                <a:solidFill>
                  <a:schemeClr val="bg1"/>
                </a:solidFill>
                <a:latin typeface="Perpetua" panose="02020502060401020303" pitchFamily="18" charset="0"/>
              </a:rPr>
              <a:t>Estetik Değer: </a:t>
            </a:r>
            <a:r>
              <a:rPr lang="tr-TR" sz="2600" dirty="0">
                <a:solidFill>
                  <a:schemeClr val="bg1"/>
                </a:solidFill>
                <a:latin typeface="Perpetua" panose="02020502060401020303" pitchFamily="18" charset="0"/>
              </a:rPr>
              <a:t>Kitapların kapakları ve ciltleri estetik olarak çekici hale getirilir. </a:t>
            </a:r>
          </a:p>
          <a:p>
            <a:endParaRPr lang="tr-TR" sz="2600" dirty="0">
              <a:solidFill>
                <a:schemeClr val="bg1"/>
              </a:solidFill>
              <a:latin typeface="Perpetua" panose="02020502060401020303" pitchFamily="18" charset="0"/>
            </a:endParaRPr>
          </a:p>
          <a:p>
            <a:r>
              <a:rPr lang="tr-TR" sz="2600" b="1" dirty="0">
                <a:solidFill>
                  <a:schemeClr val="bg1"/>
                </a:solidFill>
                <a:latin typeface="Perpetua" panose="02020502060401020303" pitchFamily="18" charset="0"/>
              </a:rPr>
              <a:t>İşlevsellik:</a:t>
            </a:r>
            <a:r>
              <a:rPr lang="tr-TR" sz="2600" dirty="0">
                <a:solidFill>
                  <a:schemeClr val="bg1"/>
                </a:solidFill>
                <a:latin typeface="Perpetua" panose="02020502060401020303" pitchFamily="18" charset="0"/>
              </a:rPr>
              <a:t> Cilt sanatı, kitapların kullanımını kolaylaştırabilir. Örneğin, ciltleme teknikleri sayesinde kitaplar daha kolay açılabilir veya okunabilir hale getirilebilir</a:t>
            </a:r>
          </a:p>
          <a:p>
            <a:endParaRPr lang="tr-TR" sz="2600" dirty="0">
              <a:solidFill>
                <a:schemeClr val="bg1"/>
              </a:solidFill>
              <a:latin typeface="Perpetua" panose="02020502060401020303" pitchFamily="18" charset="0"/>
            </a:endParaRPr>
          </a:p>
          <a:p>
            <a:r>
              <a:rPr lang="tr-TR" sz="2600" b="1" dirty="0">
                <a:solidFill>
                  <a:schemeClr val="bg1"/>
                </a:solidFill>
                <a:latin typeface="Perpetua" panose="02020502060401020303" pitchFamily="18" charset="0"/>
              </a:rPr>
              <a:t>Sanatsal İfade:</a:t>
            </a:r>
            <a:r>
              <a:rPr lang="tr-TR" sz="2600" dirty="0">
                <a:solidFill>
                  <a:schemeClr val="bg1"/>
                </a:solidFill>
                <a:latin typeface="Perpetua" panose="02020502060401020303" pitchFamily="18" charset="0"/>
              </a:rPr>
              <a:t> Birçok cilt sanatçısı, kitap ciltlerini sanatsal bir ifade aracı olarak kullanır. Bu, kitapların dış görünümünün metin içeriğiyle uyumlu veya konuyla ilgili özel tasarımlarla süslenmesini içerir.</a:t>
            </a:r>
          </a:p>
        </p:txBody>
      </p:sp>
      <p:sp>
        <p:nvSpPr>
          <p:cNvPr id="5" name="Metin kutusu 4">
            <a:extLst>
              <a:ext uri="{FF2B5EF4-FFF2-40B4-BE49-F238E27FC236}">
                <a16:creationId xmlns:a16="http://schemas.microsoft.com/office/drawing/2014/main" id="{AF2390C8-7EC7-A96B-D2F9-AA21DDDF1D15}"/>
              </a:ext>
            </a:extLst>
          </p:cNvPr>
          <p:cNvSpPr txBox="1"/>
          <p:nvPr/>
        </p:nvSpPr>
        <p:spPr>
          <a:xfrm>
            <a:off x="722160" y="7469790"/>
            <a:ext cx="11169829" cy="69865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tr-TR" sz="2800" b="1" dirty="0">
                <a:solidFill>
                  <a:schemeClr val="bg1"/>
                </a:solidFill>
                <a:latin typeface="Perpetua" panose="02020502060401020303" pitchFamily="18" charset="0"/>
              </a:rPr>
              <a:t>Sırt Dikişi: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 Kitap sayfaları yapıştırıcı ile bir araya getirilir ve daha sonra sırt bölgesi kesilir.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 Genellikle yumuşak kapaklı kitaplar için kullanılır.</a:t>
            </a:r>
          </a:p>
          <a:p>
            <a:endParaRPr lang="tr-TR" sz="2800" dirty="0">
              <a:solidFill>
                <a:schemeClr val="bg1"/>
              </a:solidFill>
              <a:latin typeface="Perpetua" panose="02020502060401020303" pitchFamily="18" charset="0"/>
            </a:endParaRPr>
          </a:p>
          <a:p>
            <a:r>
              <a:rPr lang="tr-TR" sz="2800" b="1" dirty="0">
                <a:solidFill>
                  <a:schemeClr val="bg1"/>
                </a:solidFill>
                <a:latin typeface="Perpetua" panose="02020502060401020303" pitchFamily="18" charset="0"/>
              </a:rPr>
              <a:t>Sert Kapak Ciltlemesi:</a:t>
            </a:r>
          </a:p>
          <a:p>
            <a:pPr indent="-457200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Kalın, dayanıklı kapaklarla sert kapaklı kitaplar üretmek için kullanılır.</a:t>
            </a:r>
          </a:p>
          <a:p>
            <a:pPr indent="-457200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İç sayfalar </a:t>
            </a:r>
            <a:r>
              <a:rPr lang="tr-TR" sz="2800" dirty="0" err="1">
                <a:solidFill>
                  <a:schemeClr val="bg1"/>
                </a:solidFill>
                <a:latin typeface="Perpetua" panose="02020502060401020303" pitchFamily="18" charset="0"/>
              </a:rPr>
              <a:t>dikişlenir</a:t>
            </a: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 veya yapıştırılır.</a:t>
            </a:r>
          </a:p>
          <a:p>
            <a:pPr indent="-457200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Kapaklar genellikle karton veya deri ile kaplanır.</a:t>
            </a:r>
          </a:p>
          <a:p>
            <a:endParaRPr lang="tr-TR" sz="2800" dirty="0">
              <a:solidFill>
                <a:schemeClr val="bg1"/>
              </a:solidFill>
              <a:latin typeface="Perpetua" panose="02020502060401020303" pitchFamily="18" charset="0"/>
            </a:endParaRPr>
          </a:p>
          <a:p>
            <a:pPr indent="-457200">
              <a:buFont typeface="Arial" panose="020B0604020202020204" pitchFamily="34" charset="0"/>
              <a:buChar char="•"/>
            </a:pPr>
            <a:r>
              <a:rPr lang="tr-TR" sz="2800" b="1" dirty="0">
                <a:solidFill>
                  <a:schemeClr val="bg1"/>
                </a:solidFill>
                <a:latin typeface="Perpetua" panose="02020502060401020303" pitchFamily="18" charset="0"/>
              </a:rPr>
              <a:t>Dikişli Ciltleme:</a:t>
            </a:r>
          </a:p>
          <a:p>
            <a:pPr indent="-457200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Sayfalar bir araya getirilir ve katlanır.</a:t>
            </a:r>
          </a:p>
          <a:p>
            <a:pPr indent="-457200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Dikişle veya tel ile tutturulur.</a:t>
            </a:r>
          </a:p>
          <a:p>
            <a:pPr indent="-457200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Genellikle broşürler ve kitapçıklar için kullanılır.</a:t>
            </a:r>
          </a:p>
          <a:p>
            <a:pPr indent="-457200">
              <a:buFont typeface="Arial" panose="020B0604020202020204" pitchFamily="34" charset="0"/>
              <a:buChar char="•"/>
            </a:pPr>
            <a:endParaRPr lang="tr-TR" sz="2900" dirty="0">
              <a:solidFill>
                <a:schemeClr val="bg1"/>
              </a:solidFill>
              <a:latin typeface="Perpetua" panose="02020502060401020303" pitchFamily="18" charset="0"/>
            </a:endParaRPr>
          </a:p>
          <a:p>
            <a:pPr algn="l"/>
            <a:endParaRPr lang="tr-TR" sz="2900" dirty="0">
              <a:solidFill>
                <a:schemeClr val="bg1"/>
              </a:solidFill>
              <a:latin typeface="Perpetua" panose="02020502060401020303" pitchFamily="18" charset="0"/>
            </a:endParaRPr>
          </a:p>
          <a:p>
            <a:endParaRPr lang="tr-TR" sz="2600" dirty="0">
              <a:solidFill>
                <a:schemeClr val="bg1"/>
              </a:solidFill>
              <a:latin typeface="Perpetua" panose="02020502060401020303" pitchFamily="18" charset="0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C5D194A-5F0E-F14B-E336-FEDF1D88785E}"/>
              </a:ext>
            </a:extLst>
          </p:cNvPr>
          <p:cNvSpPr/>
          <p:nvPr/>
        </p:nvSpPr>
        <p:spPr>
          <a:xfrm>
            <a:off x="235352" y="4213180"/>
            <a:ext cx="289560" cy="2895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8" name="Metin kutusu 7">
            <a:extLst>
              <a:ext uri="{FF2B5EF4-FFF2-40B4-BE49-F238E27FC236}">
                <a16:creationId xmlns:a16="http://schemas.microsoft.com/office/drawing/2014/main" id="{316AA995-2E90-5654-9ABA-EFDEAC8F3C09}"/>
              </a:ext>
            </a:extLst>
          </p:cNvPr>
          <p:cNvSpPr txBox="1"/>
          <p:nvPr/>
        </p:nvSpPr>
        <p:spPr>
          <a:xfrm>
            <a:off x="1496860" y="-1305115"/>
            <a:ext cx="829725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5600" dirty="0">
                <a:solidFill>
                  <a:schemeClr val="bg1"/>
                </a:solidFill>
                <a:latin typeface="Palatino Linotype" panose="02040502050505030304" pitchFamily="18" charset="0"/>
              </a:rPr>
              <a:t>Bazı Ciltleme Teknikleri</a:t>
            </a:r>
          </a:p>
        </p:txBody>
      </p:sp>
    </p:spTree>
    <p:extLst>
      <p:ext uri="{BB962C8B-B14F-4D97-AF65-F5344CB8AC3E}">
        <p14:creationId xmlns:p14="http://schemas.microsoft.com/office/powerpoint/2010/main" val="5738274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45000">
        <p159:morph option="byObject"/>
      </p:transition>
    </mc:Choice>
    <mc:Fallback>
      <p:transition spd="slow" advClick="0" advTm="45000">
        <p:fade/>
      </p:transition>
    </mc:Fallback>
  </mc:AlternateContent>
  <p:timing>
    <p:tnLst>
      <p:par>
        <p:cTn id="1" dur="indefinite" restart="never" nodeType="tmRoot">
          <p:childTnLst>
            <p:par>
              <p:cTn id="2"/>
            </p:par>
            <p:par>
              <p:cTn id="3"/>
            </p:par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C30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ikdörtgen 10">
            <a:extLst>
              <a:ext uri="{FF2B5EF4-FFF2-40B4-BE49-F238E27FC236}">
                <a16:creationId xmlns:a16="http://schemas.microsoft.com/office/drawing/2014/main" id="{37EEB6FD-ED42-1D83-E376-633A61AF640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 dirty="0"/>
          </a:p>
        </p:txBody>
      </p:sp>
      <p:sp>
        <p:nvSpPr>
          <p:cNvPr id="12" name="Dikdörtgen: Köşeleri Yuvarlatılmış 11">
            <a:extLst>
              <a:ext uri="{FF2B5EF4-FFF2-40B4-BE49-F238E27FC236}">
                <a16:creationId xmlns:a16="http://schemas.microsoft.com/office/drawing/2014/main" id="{F2FA1AA0-B1AE-4CC0-7C4E-60A31A8DC856}"/>
              </a:ext>
            </a:extLst>
          </p:cNvPr>
          <p:cNvSpPr/>
          <p:nvPr/>
        </p:nvSpPr>
        <p:spPr>
          <a:xfrm rot="2621637">
            <a:off x="8398548" y="556992"/>
            <a:ext cx="5225607" cy="87925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004D796-AAB2-CA18-2E00-0F5FE2F93B37}"/>
              </a:ext>
            </a:extLst>
          </p:cNvPr>
          <p:cNvSpPr/>
          <p:nvPr/>
        </p:nvSpPr>
        <p:spPr>
          <a:xfrm>
            <a:off x="235352" y="2398468"/>
            <a:ext cx="289560" cy="2895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42343E0-934A-4CC3-F32A-FDCF3966AF00}"/>
              </a:ext>
            </a:extLst>
          </p:cNvPr>
          <p:cNvSpPr/>
          <p:nvPr/>
        </p:nvSpPr>
        <p:spPr>
          <a:xfrm>
            <a:off x="235352" y="2852146"/>
            <a:ext cx="289560" cy="2895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E91000CD-E12E-EE73-F814-D2634B03B5C1}"/>
              </a:ext>
            </a:extLst>
          </p:cNvPr>
          <p:cNvSpPr/>
          <p:nvPr/>
        </p:nvSpPr>
        <p:spPr>
          <a:xfrm>
            <a:off x="235352" y="3305824"/>
            <a:ext cx="289560" cy="2895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6B8AB4A-AEBE-639F-B99B-8A1E613B2E89}"/>
              </a:ext>
            </a:extLst>
          </p:cNvPr>
          <p:cNvSpPr/>
          <p:nvPr/>
        </p:nvSpPr>
        <p:spPr>
          <a:xfrm>
            <a:off x="235352" y="3759502"/>
            <a:ext cx="289560" cy="2895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9C53F22-B3D1-FE0B-477F-70D121A2D1DE}"/>
              </a:ext>
            </a:extLst>
          </p:cNvPr>
          <p:cNvSpPr/>
          <p:nvPr/>
        </p:nvSpPr>
        <p:spPr>
          <a:xfrm>
            <a:off x="189971" y="3261609"/>
            <a:ext cx="380322" cy="38032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pic>
        <p:nvPicPr>
          <p:cNvPr id="22" name="Resim 21">
            <a:extLst>
              <a:ext uri="{FF2B5EF4-FFF2-40B4-BE49-F238E27FC236}">
                <a16:creationId xmlns:a16="http://schemas.microsoft.com/office/drawing/2014/main" id="{86217375-BBA0-12C1-8E94-776F1011B6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3245" y="-4142063"/>
            <a:ext cx="3017545" cy="2014239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4" name="Resim 23">
            <a:extLst>
              <a:ext uri="{FF2B5EF4-FFF2-40B4-BE49-F238E27FC236}">
                <a16:creationId xmlns:a16="http://schemas.microsoft.com/office/drawing/2014/main" id="{F7EA34A1-77A7-50A4-9533-5F3CBB942E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60393" y="3989151"/>
            <a:ext cx="3017545" cy="1999123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25" name="Metin kutusu 24">
            <a:extLst>
              <a:ext uri="{FF2B5EF4-FFF2-40B4-BE49-F238E27FC236}">
                <a16:creationId xmlns:a16="http://schemas.microsoft.com/office/drawing/2014/main" id="{EAC505C7-76F6-A2D8-3EE6-82BA4D50B12E}"/>
              </a:ext>
            </a:extLst>
          </p:cNvPr>
          <p:cNvSpPr txBox="1"/>
          <p:nvPr/>
        </p:nvSpPr>
        <p:spPr>
          <a:xfrm>
            <a:off x="706463" y="-1620351"/>
            <a:ext cx="560061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5600" dirty="0">
                <a:solidFill>
                  <a:schemeClr val="bg1"/>
                </a:solidFill>
                <a:latin typeface="Palatino Linotype" panose="02040502050505030304" pitchFamily="18" charset="0"/>
              </a:rPr>
              <a:t>Cilt Sanatı Nedir</a:t>
            </a:r>
          </a:p>
        </p:txBody>
      </p:sp>
      <p:sp>
        <p:nvSpPr>
          <p:cNvPr id="26" name="Metin kutusu 25">
            <a:extLst>
              <a:ext uri="{FF2B5EF4-FFF2-40B4-BE49-F238E27FC236}">
                <a16:creationId xmlns:a16="http://schemas.microsoft.com/office/drawing/2014/main" id="{50F1406C-D163-E974-031C-A059119E4531}"/>
              </a:ext>
            </a:extLst>
          </p:cNvPr>
          <p:cNvSpPr txBox="1"/>
          <p:nvPr/>
        </p:nvSpPr>
        <p:spPr>
          <a:xfrm>
            <a:off x="706463" y="7537147"/>
            <a:ext cx="560061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3200" b="0" i="0" dirty="0">
                <a:solidFill>
                  <a:schemeClr val="bg1"/>
                </a:solidFill>
                <a:effectLst/>
                <a:latin typeface="Perpetua" panose="02020502060401020303" pitchFamily="18" charset="0"/>
              </a:rPr>
              <a:t>Cilt sanatı, kitapların kapakları, ciltleri ve iç sayfalarının tasarımı, süslemesi ve el işçiliği ile ilgili bir sanat dalıdır. Cilt sanatçıları, kitapların estetik görünümünü ve dayanıklılığını artırmak için yapılan sanattır.</a:t>
            </a:r>
            <a:endParaRPr lang="tr-TR" sz="3200" dirty="0">
              <a:solidFill>
                <a:schemeClr val="bg1"/>
              </a:solidFill>
              <a:latin typeface="Perpetua" panose="02020502060401020303" pitchFamily="18" charset="0"/>
            </a:endParaRPr>
          </a:p>
        </p:txBody>
      </p:sp>
      <p:sp>
        <p:nvSpPr>
          <p:cNvPr id="27" name="Dikdörtgen: Köşeleri Yuvarlatılmış 26">
            <a:extLst>
              <a:ext uri="{FF2B5EF4-FFF2-40B4-BE49-F238E27FC236}">
                <a16:creationId xmlns:a16="http://schemas.microsoft.com/office/drawing/2014/main" id="{47C8B1F7-2DC1-1306-B389-B58C78DDC3B0}"/>
              </a:ext>
            </a:extLst>
          </p:cNvPr>
          <p:cNvSpPr/>
          <p:nvPr/>
        </p:nvSpPr>
        <p:spPr>
          <a:xfrm>
            <a:off x="-516852" y="6488499"/>
            <a:ext cx="13721062" cy="87925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dirty="0"/>
              <a:t>s</a:t>
            </a:r>
          </a:p>
        </p:txBody>
      </p:sp>
      <p:sp>
        <p:nvSpPr>
          <p:cNvPr id="2" name="Metin kutusu 1">
            <a:extLst>
              <a:ext uri="{FF2B5EF4-FFF2-40B4-BE49-F238E27FC236}">
                <a16:creationId xmlns:a16="http://schemas.microsoft.com/office/drawing/2014/main" id="{F4A780E9-F6B5-C236-7801-68AF5C7695BE}"/>
              </a:ext>
            </a:extLst>
          </p:cNvPr>
          <p:cNvSpPr txBox="1"/>
          <p:nvPr/>
        </p:nvSpPr>
        <p:spPr>
          <a:xfrm>
            <a:off x="1947370" y="-2451534"/>
            <a:ext cx="829725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5600" dirty="0">
                <a:solidFill>
                  <a:schemeClr val="bg1"/>
                </a:solidFill>
                <a:latin typeface="Palatino Linotype" panose="02040502050505030304" pitchFamily="18" charset="0"/>
              </a:rPr>
              <a:t>Cilt Sanatının Amaçları Nelerdir</a:t>
            </a:r>
          </a:p>
        </p:txBody>
      </p:sp>
      <p:sp>
        <p:nvSpPr>
          <p:cNvPr id="3" name="Metin kutusu 2">
            <a:extLst>
              <a:ext uri="{FF2B5EF4-FFF2-40B4-BE49-F238E27FC236}">
                <a16:creationId xmlns:a16="http://schemas.microsoft.com/office/drawing/2014/main" id="{D024198F-C5ED-21A3-AD60-DA6A2A56E421}"/>
              </a:ext>
            </a:extLst>
          </p:cNvPr>
          <p:cNvSpPr txBox="1"/>
          <p:nvPr/>
        </p:nvSpPr>
        <p:spPr>
          <a:xfrm>
            <a:off x="656411" y="7461126"/>
            <a:ext cx="11169829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600" b="1" dirty="0">
                <a:solidFill>
                  <a:schemeClr val="bg1"/>
                </a:solidFill>
                <a:effectLst/>
                <a:latin typeface="Perpetua" panose="02020502060401020303" pitchFamily="18" charset="0"/>
              </a:rPr>
              <a:t>Koruma</a:t>
            </a:r>
            <a:r>
              <a:rPr lang="tr-TR" sz="2600" i="0" dirty="0">
                <a:solidFill>
                  <a:schemeClr val="bg1"/>
                </a:solidFill>
                <a:effectLst/>
                <a:latin typeface="Perpetua" panose="02020502060401020303" pitchFamily="18" charset="0"/>
              </a:rPr>
              <a:t>:</a:t>
            </a:r>
            <a:r>
              <a:rPr lang="tr-TR" sz="2600" b="1" i="0" dirty="0">
                <a:solidFill>
                  <a:schemeClr val="bg1"/>
                </a:solidFill>
                <a:effectLst/>
                <a:latin typeface="Perpetua" panose="02020502060401020303" pitchFamily="18" charset="0"/>
              </a:rPr>
              <a:t> </a:t>
            </a:r>
            <a:r>
              <a:rPr lang="tr-TR" sz="2600" b="0" i="0" dirty="0">
                <a:solidFill>
                  <a:schemeClr val="bg1"/>
                </a:solidFill>
                <a:effectLst/>
                <a:latin typeface="Perpetua" panose="02020502060401020303" pitchFamily="18" charset="0"/>
              </a:rPr>
              <a:t>Cilt sanatı, kitapları çevresel etkenlere karşı korur. Özel ciltleme teknikleri ve malzemeler kullanılarak kitaplar zamanla </a:t>
            </a:r>
            <a:r>
              <a:rPr lang="tr-TR" sz="2600" b="0" dirty="0">
                <a:solidFill>
                  <a:schemeClr val="bg1"/>
                </a:solidFill>
                <a:effectLst/>
                <a:latin typeface="Perpetua" panose="02020502060401020303" pitchFamily="18" charset="0"/>
              </a:rPr>
              <a:t>yıpranmaz ve zarar görmez</a:t>
            </a:r>
            <a:r>
              <a:rPr lang="tr-TR" sz="2600" b="0" i="0" dirty="0">
                <a:solidFill>
                  <a:schemeClr val="bg1"/>
                </a:solidFill>
                <a:effectLst/>
                <a:latin typeface="Perpetua" panose="02020502060401020303" pitchFamily="18" charset="0"/>
              </a:rPr>
              <a:t>.</a:t>
            </a:r>
          </a:p>
          <a:p>
            <a:endParaRPr lang="tr-TR" sz="2600" b="0" i="0" dirty="0">
              <a:solidFill>
                <a:schemeClr val="bg1"/>
              </a:solidFill>
              <a:effectLst/>
              <a:latin typeface="Perpetua" panose="02020502060401020303" pitchFamily="18" charset="0"/>
            </a:endParaRPr>
          </a:p>
          <a:p>
            <a:r>
              <a:rPr lang="tr-TR" sz="2600" b="1" dirty="0">
                <a:solidFill>
                  <a:schemeClr val="bg1"/>
                </a:solidFill>
                <a:latin typeface="Perpetua" panose="02020502060401020303" pitchFamily="18" charset="0"/>
              </a:rPr>
              <a:t>Estetik Değer</a:t>
            </a:r>
            <a:r>
              <a:rPr lang="tr-TR" sz="2600" dirty="0">
                <a:solidFill>
                  <a:schemeClr val="bg1"/>
                </a:solidFill>
                <a:latin typeface="Perpetua" panose="02020502060401020303" pitchFamily="18" charset="0"/>
              </a:rPr>
              <a:t>:</a:t>
            </a:r>
            <a:r>
              <a:rPr lang="tr-TR" sz="2600" b="1" dirty="0">
                <a:solidFill>
                  <a:schemeClr val="bg1"/>
                </a:solidFill>
                <a:latin typeface="Perpetua" panose="02020502060401020303" pitchFamily="18" charset="0"/>
              </a:rPr>
              <a:t> </a:t>
            </a:r>
            <a:r>
              <a:rPr lang="tr-TR" sz="2600" dirty="0">
                <a:solidFill>
                  <a:schemeClr val="bg1"/>
                </a:solidFill>
                <a:latin typeface="Perpetua" panose="02020502060401020303" pitchFamily="18" charset="0"/>
              </a:rPr>
              <a:t>Kitapların kapakları ve ciltleri estetik olarak çekici hale getirilir. </a:t>
            </a:r>
          </a:p>
          <a:p>
            <a:endParaRPr lang="tr-TR" sz="2600" dirty="0">
              <a:solidFill>
                <a:schemeClr val="bg1"/>
              </a:solidFill>
              <a:latin typeface="Perpetua" panose="02020502060401020303" pitchFamily="18" charset="0"/>
            </a:endParaRPr>
          </a:p>
          <a:p>
            <a:r>
              <a:rPr lang="tr-TR" sz="2600" b="1" dirty="0">
                <a:solidFill>
                  <a:schemeClr val="bg1"/>
                </a:solidFill>
                <a:latin typeface="Perpetua" panose="02020502060401020303" pitchFamily="18" charset="0"/>
              </a:rPr>
              <a:t>İşlevsellik</a:t>
            </a:r>
            <a:r>
              <a:rPr lang="tr-TR" sz="2600" dirty="0">
                <a:solidFill>
                  <a:schemeClr val="bg1"/>
                </a:solidFill>
                <a:latin typeface="Perpetua" panose="02020502060401020303" pitchFamily="18" charset="0"/>
              </a:rPr>
              <a:t>: Cilt sanatı, kitapların kullanımını kolaylaştırabilir. Örneğin, ciltleme teknikleri sayesinde kitaplar daha kolay açılabilir veya okunabilir hale getirilebilir</a:t>
            </a:r>
          </a:p>
          <a:p>
            <a:endParaRPr lang="tr-TR" sz="2600" dirty="0">
              <a:solidFill>
                <a:schemeClr val="bg1"/>
              </a:solidFill>
              <a:latin typeface="Perpetua" panose="02020502060401020303" pitchFamily="18" charset="0"/>
            </a:endParaRPr>
          </a:p>
          <a:p>
            <a:r>
              <a:rPr lang="tr-TR" sz="2600" b="1" dirty="0">
                <a:solidFill>
                  <a:schemeClr val="bg1"/>
                </a:solidFill>
                <a:latin typeface="Perpetua" panose="02020502060401020303" pitchFamily="18" charset="0"/>
              </a:rPr>
              <a:t>Sanatsal İfade</a:t>
            </a:r>
            <a:r>
              <a:rPr lang="tr-TR" sz="2600" dirty="0">
                <a:solidFill>
                  <a:schemeClr val="bg1"/>
                </a:solidFill>
                <a:latin typeface="Perpetua" panose="02020502060401020303" pitchFamily="18" charset="0"/>
              </a:rPr>
              <a:t>: Birçok cilt sanatçısı, kitap ciltlerini sanatsal bir ifade aracı olarak kullanır. Bu, kitapların dış görünümünün metin içeriğiyle uyumlu veya konuyla ilgili özel tasarımlarla süslenmesini içerir.</a:t>
            </a:r>
          </a:p>
        </p:txBody>
      </p:sp>
      <p:sp>
        <p:nvSpPr>
          <p:cNvPr id="4" name="Metin kutusu 3">
            <a:extLst>
              <a:ext uri="{FF2B5EF4-FFF2-40B4-BE49-F238E27FC236}">
                <a16:creationId xmlns:a16="http://schemas.microsoft.com/office/drawing/2014/main" id="{4703B650-0D70-70E2-5E4C-75B2BB0A7188}"/>
              </a:ext>
            </a:extLst>
          </p:cNvPr>
          <p:cNvSpPr txBox="1"/>
          <p:nvPr/>
        </p:nvSpPr>
        <p:spPr>
          <a:xfrm>
            <a:off x="1496860" y="-43476"/>
            <a:ext cx="829725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5600" dirty="0">
                <a:solidFill>
                  <a:schemeClr val="bg1"/>
                </a:solidFill>
                <a:latin typeface="Palatino Linotype" panose="02040502050505030304" pitchFamily="18" charset="0"/>
              </a:rPr>
              <a:t>Bazı Ciltleme Teknikleri</a:t>
            </a:r>
          </a:p>
        </p:txBody>
      </p:sp>
      <p:sp>
        <p:nvSpPr>
          <p:cNvPr id="5" name="Metin kutusu 4">
            <a:extLst>
              <a:ext uri="{FF2B5EF4-FFF2-40B4-BE49-F238E27FC236}">
                <a16:creationId xmlns:a16="http://schemas.microsoft.com/office/drawing/2014/main" id="{75AEE740-54FB-0B53-5370-F7694CA96755}"/>
              </a:ext>
            </a:extLst>
          </p:cNvPr>
          <p:cNvSpPr txBox="1"/>
          <p:nvPr/>
        </p:nvSpPr>
        <p:spPr>
          <a:xfrm>
            <a:off x="722160" y="787632"/>
            <a:ext cx="11169829" cy="69865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tr-TR" sz="2800" b="1" dirty="0">
                <a:solidFill>
                  <a:schemeClr val="bg1"/>
                </a:solidFill>
                <a:latin typeface="Perpetua" panose="02020502060401020303" pitchFamily="18" charset="0"/>
              </a:rPr>
              <a:t>Sırt Dikişi: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 Kitap sayfaları yapıştırıcı ile bir araya getirilir ve daha sonra sırt bölgesi kesilir.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 Genellikle yumuşak kapaklı kitaplar için kullanılır.</a:t>
            </a:r>
          </a:p>
          <a:p>
            <a:endParaRPr lang="tr-TR" sz="2800" dirty="0">
              <a:solidFill>
                <a:schemeClr val="bg1"/>
              </a:solidFill>
              <a:latin typeface="Perpetua" panose="02020502060401020303" pitchFamily="18" charset="0"/>
            </a:endParaRPr>
          </a:p>
          <a:p>
            <a:r>
              <a:rPr lang="tr-TR" sz="2800" b="1" dirty="0">
                <a:solidFill>
                  <a:schemeClr val="bg1"/>
                </a:solidFill>
                <a:latin typeface="Perpetua" panose="02020502060401020303" pitchFamily="18" charset="0"/>
              </a:rPr>
              <a:t>Sert Kapak Ciltlemesi:</a:t>
            </a:r>
          </a:p>
          <a:p>
            <a:pPr indent="-457200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Kalın, dayanıklı kapaklarla sert kapaklı kitaplar üretmek için kullanılır.</a:t>
            </a:r>
          </a:p>
          <a:p>
            <a:pPr indent="-457200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İç sayfalar </a:t>
            </a:r>
            <a:r>
              <a:rPr lang="tr-TR" sz="2800" dirty="0" err="1">
                <a:solidFill>
                  <a:schemeClr val="bg1"/>
                </a:solidFill>
                <a:latin typeface="Perpetua" panose="02020502060401020303" pitchFamily="18" charset="0"/>
              </a:rPr>
              <a:t>dikişlenir</a:t>
            </a: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 veya yapıştırılır.</a:t>
            </a:r>
          </a:p>
          <a:p>
            <a:pPr indent="-457200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Kapaklar genellikle karton veya deri ile kaplanır.</a:t>
            </a:r>
          </a:p>
          <a:p>
            <a:endParaRPr lang="tr-TR" sz="2800" dirty="0">
              <a:solidFill>
                <a:schemeClr val="bg1"/>
              </a:solidFill>
              <a:latin typeface="Perpetua" panose="02020502060401020303" pitchFamily="18" charset="0"/>
            </a:endParaRPr>
          </a:p>
          <a:p>
            <a:r>
              <a:rPr lang="tr-TR" sz="2800" b="1" dirty="0">
                <a:solidFill>
                  <a:schemeClr val="bg1"/>
                </a:solidFill>
                <a:latin typeface="Perpetua" panose="02020502060401020303" pitchFamily="18" charset="0"/>
              </a:rPr>
              <a:t>Dikişli Ciltleme:</a:t>
            </a:r>
          </a:p>
          <a:p>
            <a:pPr indent="-457200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Sayfalar bir araya getirilir ve katlanır.</a:t>
            </a:r>
          </a:p>
          <a:p>
            <a:pPr indent="-457200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Dikişle veya tel ile tutturulur.</a:t>
            </a:r>
          </a:p>
          <a:p>
            <a:pPr indent="-457200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Genellikle broşürler ve kitapçıklar için kullanılır.</a:t>
            </a:r>
          </a:p>
          <a:p>
            <a:pPr indent="-457200">
              <a:buFont typeface="Arial" panose="020B0604020202020204" pitchFamily="34" charset="0"/>
              <a:buChar char="•"/>
            </a:pPr>
            <a:endParaRPr lang="tr-TR" sz="2900" dirty="0">
              <a:solidFill>
                <a:schemeClr val="bg1"/>
              </a:solidFill>
              <a:latin typeface="Perpetua" panose="02020502060401020303" pitchFamily="18" charset="0"/>
            </a:endParaRPr>
          </a:p>
          <a:p>
            <a:pPr algn="l"/>
            <a:endParaRPr lang="tr-TR" sz="2900" dirty="0">
              <a:solidFill>
                <a:schemeClr val="bg1"/>
              </a:solidFill>
              <a:latin typeface="Perpetua" panose="02020502060401020303" pitchFamily="18" charset="0"/>
            </a:endParaRPr>
          </a:p>
          <a:p>
            <a:endParaRPr lang="tr-TR" sz="2600" dirty="0">
              <a:solidFill>
                <a:schemeClr val="bg1"/>
              </a:solidFill>
              <a:latin typeface="Perpetua" panose="02020502060401020303" pitchFamily="18" charset="0"/>
            </a:endParaRPr>
          </a:p>
        </p:txBody>
      </p:sp>
      <p:sp>
        <p:nvSpPr>
          <p:cNvPr id="7" name="Metin kutusu 6">
            <a:extLst>
              <a:ext uri="{FF2B5EF4-FFF2-40B4-BE49-F238E27FC236}">
                <a16:creationId xmlns:a16="http://schemas.microsoft.com/office/drawing/2014/main" id="{5424FB10-F1CA-5C37-2B4A-084BEFED242D}"/>
              </a:ext>
            </a:extLst>
          </p:cNvPr>
          <p:cNvSpPr txBox="1"/>
          <p:nvPr/>
        </p:nvSpPr>
        <p:spPr>
          <a:xfrm>
            <a:off x="706463" y="8057768"/>
            <a:ext cx="11169829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800" b="1" dirty="0">
                <a:solidFill>
                  <a:schemeClr val="bg1"/>
                </a:solidFill>
                <a:latin typeface="Perpetua" panose="02020502060401020303" pitchFamily="18" charset="0"/>
              </a:rPr>
              <a:t>Altın Varak:</a:t>
            </a:r>
          </a:p>
          <a:p>
            <a:pPr indent="-457200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Altın varak veya diğer metal varaklar, cilt yüzeyine yapıştırılır ve cilalanır.</a:t>
            </a:r>
          </a:p>
          <a:p>
            <a:pPr indent="-457200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Bu yöntem, kitap kapaklarının veya ciltlerinin süslenmesi için lüks ve gösterişli bir seçenektir.</a:t>
            </a:r>
          </a:p>
          <a:p>
            <a:pPr indent="-457200">
              <a:buFont typeface="Arial" panose="020B0604020202020204" pitchFamily="34" charset="0"/>
              <a:buChar char="•"/>
            </a:pPr>
            <a:endParaRPr lang="tr-TR" sz="2800" dirty="0">
              <a:solidFill>
                <a:schemeClr val="bg1"/>
              </a:solidFill>
              <a:latin typeface="Perpetua" panose="02020502060401020303" pitchFamily="18" charset="0"/>
            </a:endParaRPr>
          </a:p>
          <a:p>
            <a:pPr algn="l"/>
            <a:r>
              <a:rPr lang="tr-TR" sz="2800" b="1" dirty="0">
                <a:solidFill>
                  <a:schemeClr val="bg1"/>
                </a:solidFill>
                <a:latin typeface="Perpetua" panose="02020502060401020303" pitchFamily="18" charset="0"/>
              </a:rPr>
              <a:t>Marmara Deseni: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Bu teknikte, renkli mürekkepler suyun üzerine damlatılır ve ardından bu desenleri kağıt veya cilt yüzeyine aktarmak için kullanılır.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Sonuç, benzersiz ve soyut desenler içeren bir yüzey olur.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tr-TR" sz="2800" dirty="0">
              <a:solidFill>
                <a:schemeClr val="bg1"/>
              </a:solidFill>
              <a:latin typeface="Perpetua" panose="02020502060401020303" pitchFamily="18" charset="0"/>
            </a:endParaRPr>
          </a:p>
          <a:p>
            <a:r>
              <a:rPr lang="tr-TR" sz="2800" b="1" dirty="0">
                <a:solidFill>
                  <a:schemeClr val="bg1"/>
                </a:solidFill>
                <a:latin typeface="Perpetua" panose="02020502060401020303" pitchFamily="18" charset="0"/>
              </a:rPr>
              <a:t>Kabartma:</a:t>
            </a:r>
          </a:p>
          <a:p>
            <a:pPr indent="-457200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Kabartma, metin veya desenlerin cilt üzerine yüksek basınçla işlenmesi ile oluşturulan çıkıntılı veya oyuk bir etkidir.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tr-TR" sz="2800" dirty="0">
              <a:solidFill>
                <a:schemeClr val="bg1"/>
              </a:solidFill>
              <a:latin typeface="Perpetua" panose="02020502060401020303" pitchFamily="18" charset="0"/>
            </a:endParaRPr>
          </a:p>
          <a:p>
            <a:pPr indent="-457200">
              <a:buFont typeface="Arial" panose="020B0604020202020204" pitchFamily="34" charset="0"/>
              <a:buChar char="•"/>
            </a:pPr>
            <a:endParaRPr lang="tr-TR" sz="2800" dirty="0">
              <a:solidFill>
                <a:schemeClr val="bg1"/>
              </a:solidFill>
              <a:latin typeface="Perpetua" panose="02020502060401020303" pitchFamily="18" charset="0"/>
            </a:endParaRPr>
          </a:p>
        </p:txBody>
      </p:sp>
      <p:sp>
        <p:nvSpPr>
          <p:cNvPr id="8" name="Metin kutusu 7">
            <a:extLst>
              <a:ext uri="{FF2B5EF4-FFF2-40B4-BE49-F238E27FC236}">
                <a16:creationId xmlns:a16="http://schemas.microsoft.com/office/drawing/2014/main" id="{29C5EDD6-F000-1130-BFE5-B65B74A94101}"/>
              </a:ext>
            </a:extLst>
          </p:cNvPr>
          <p:cNvSpPr txBox="1"/>
          <p:nvPr/>
        </p:nvSpPr>
        <p:spPr>
          <a:xfrm>
            <a:off x="1789493" y="-2164080"/>
            <a:ext cx="75198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5600" dirty="0">
                <a:solidFill>
                  <a:schemeClr val="bg1"/>
                </a:solidFill>
                <a:latin typeface="Palatino Linotype" panose="02040502050505030304" pitchFamily="18" charset="0"/>
              </a:rPr>
              <a:t>Cilt Süsleme Teknikleri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E8B87A4-D7E2-1C80-DDF6-8F1F15294CAE}"/>
              </a:ext>
            </a:extLst>
          </p:cNvPr>
          <p:cNvSpPr/>
          <p:nvPr/>
        </p:nvSpPr>
        <p:spPr>
          <a:xfrm>
            <a:off x="235352" y="4213180"/>
            <a:ext cx="289560" cy="2895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0" name="Metin kutusu 9">
            <a:extLst>
              <a:ext uri="{FF2B5EF4-FFF2-40B4-BE49-F238E27FC236}">
                <a16:creationId xmlns:a16="http://schemas.microsoft.com/office/drawing/2014/main" id="{88297482-38AE-451F-CB33-AC5FEA7A248B}"/>
              </a:ext>
            </a:extLst>
          </p:cNvPr>
          <p:cNvSpPr txBox="1"/>
          <p:nvPr/>
        </p:nvSpPr>
        <p:spPr>
          <a:xfrm>
            <a:off x="1810210" y="-2669676"/>
            <a:ext cx="829725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5600" dirty="0">
                <a:solidFill>
                  <a:schemeClr val="bg1"/>
                </a:solidFill>
                <a:latin typeface="Palatino Linotype" panose="02040502050505030304" pitchFamily="18" charset="0"/>
              </a:rPr>
              <a:t>Cilt Sanatının Amaçları Nelerdir</a:t>
            </a:r>
          </a:p>
        </p:txBody>
      </p:sp>
      <p:sp>
        <p:nvSpPr>
          <p:cNvPr id="13" name="Metin kutusu 12">
            <a:extLst>
              <a:ext uri="{FF2B5EF4-FFF2-40B4-BE49-F238E27FC236}">
                <a16:creationId xmlns:a16="http://schemas.microsoft.com/office/drawing/2014/main" id="{8F598875-4419-2F02-73F5-96F263C33631}"/>
              </a:ext>
            </a:extLst>
          </p:cNvPr>
          <p:cNvSpPr txBox="1"/>
          <p:nvPr/>
        </p:nvSpPr>
        <p:spPr>
          <a:xfrm>
            <a:off x="1789493" y="-1566246"/>
            <a:ext cx="75198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5600" dirty="0">
                <a:solidFill>
                  <a:schemeClr val="bg1"/>
                </a:solidFill>
                <a:latin typeface="Palatino Linotype" panose="02040502050505030304" pitchFamily="18" charset="0"/>
              </a:rPr>
              <a:t>Cilt Süsleme Teknikleri</a:t>
            </a:r>
          </a:p>
        </p:txBody>
      </p:sp>
    </p:spTree>
    <p:extLst>
      <p:ext uri="{BB962C8B-B14F-4D97-AF65-F5344CB8AC3E}">
        <p14:creationId xmlns:p14="http://schemas.microsoft.com/office/powerpoint/2010/main" val="383477738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45000">
        <p159:morph option="byObject"/>
      </p:transition>
    </mc:Choice>
    <mc:Fallback>
      <p:transition spd="slow" advClick="0" advTm="45000">
        <p:fade/>
      </p:transition>
    </mc:Fallback>
  </mc:AlternateContent>
  <p:timing>
    <p:tnLst>
      <p:par>
        <p:cTn id="1" dur="indefinite" restart="never" nodeType="tmRoot">
          <p:childTnLst>
            <p:par>
              <p:cTn id="2"/>
            </p:par>
            <p:par>
              <p:cTn id="3"/>
            </p:par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C30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ikdörtgen 10">
            <a:extLst>
              <a:ext uri="{FF2B5EF4-FFF2-40B4-BE49-F238E27FC236}">
                <a16:creationId xmlns:a16="http://schemas.microsoft.com/office/drawing/2014/main" id="{37EEB6FD-ED42-1D83-E376-633A61AF640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 dirty="0"/>
          </a:p>
        </p:txBody>
      </p:sp>
      <p:sp>
        <p:nvSpPr>
          <p:cNvPr id="12" name="Dikdörtgen: Köşeleri Yuvarlatılmış 11">
            <a:extLst>
              <a:ext uri="{FF2B5EF4-FFF2-40B4-BE49-F238E27FC236}">
                <a16:creationId xmlns:a16="http://schemas.microsoft.com/office/drawing/2014/main" id="{F2FA1AA0-B1AE-4CC0-7C4E-60A31A8DC856}"/>
              </a:ext>
            </a:extLst>
          </p:cNvPr>
          <p:cNvSpPr/>
          <p:nvPr/>
        </p:nvSpPr>
        <p:spPr>
          <a:xfrm rot="2621637">
            <a:off x="8398548" y="556992"/>
            <a:ext cx="5225607" cy="87925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004D796-AAB2-CA18-2E00-0F5FE2F93B37}"/>
              </a:ext>
            </a:extLst>
          </p:cNvPr>
          <p:cNvSpPr/>
          <p:nvPr/>
        </p:nvSpPr>
        <p:spPr>
          <a:xfrm>
            <a:off x="235352" y="2398468"/>
            <a:ext cx="289560" cy="2895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42343E0-934A-4CC3-F32A-FDCF3966AF00}"/>
              </a:ext>
            </a:extLst>
          </p:cNvPr>
          <p:cNvSpPr/>
          <p:nvPr/>
        </p:nvSpPr>
        <p:spPr>
          <a:xfrm>
            <a:off x="235352" y="2852146"/>
            <a:ext cx="289560" cy="2895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E91000CD-E12E-EE73-F814-D2634B03B5C1}"/>
              </a:ext>
            </a:extLst>
          </p:cNvPr>
          <p:cNvSpPr/>
          <p:nvPr/>
        </p:nvSpPr>
        <p:spPr>
          <a:xfrm>
            <a:off x="235352" y="3305824"/>
            <a:ext cx="289560" cy="2895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6B8AB4A-AEBE-639F-B99B-8A1E613B2E89}"/>
              </a:ext>
            </a:extLst>
          </p:cNvPr>
          <p:cNvSpPr/>
          <p:nvPr/>
        </p:nvSpPr>
        <p:spPr>
          <a:xfrm>
            <a:off x="235352" y="3759502"/>
            <a:ext cx="289560" cy="2895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9C53F22-B3D1-FE0B-477F-70D121A2D1DE}"/>
              </a:ext>
            </a:extLst>
          </p:cNvPr>
          <p:cNvSpPr/>
          <p:nvPr/>
        </p:nvSpPr>
        <p:spPr>
          <a:xfrm>
            <a:off x="189971" y="3716295"/>
            <a:ext cx="380322" cy="38032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pic>
        <p:nvPicPr>
          <p:cNvPr id="22" name="Resim 21">
            <a:extLst>
              <a:ext uri="{FF2B5EF4-FFF2-40B4-BE49-F238E27FC236}">
                <a16:creationId xmlns:a16="http://schemas.microsoft.com/office/drawing/2014/main" id="{86217375-BBA0-12C1-8E94-776F1011B6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3245" y="-4142063"/>
            <a:ext cx="3017545" cy="2014239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4" name="Resim 23">
            <a:extLst>
              <a:ext uri="{FF2B5EF4-FFF2-40B4-BE49-F238E27FC236}">
                <a16:creationId xmlns:a16="http://schemas.microsoft.com/office/drawing/2014/main" id="{F7EA34A1-77A7-50A4-9533-5F3CBB942E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60393" y="3989151"/>
            <a:ext cx="3017545" cy="1999123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25" name="Metin kutusu 24">
            <a:extLst>
              <a:ext uri="{FF2B5EF4-FFF2-40B4-BE49-F238E27FC236}">
                <a16:creationId xmlns:a16="http://schemas.microsoft.com/office/drawing/2014/main" id="{EAC505C7-76F6-A2D8-3EE6-82BA4D50B12E}"/>
              </a:ext>
            </a:extLst>
          </p:cNvPr>
          <p:cNvSpPr txBox="1"/>
          <p:nvPr/>
        </p:nvSpPr>
        <p:spPr>
          <a:xfrm>
            <a:off x="706463" y="-1620351"/>
            <a:ext cx="560061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5600" dirty="0">
                <a:solidFill>
                  <a:schemeClr val="bg1"/>
                </a:solidFill>
                <a:latin typeface="Palatino Linotype" panose="02040502050505030304" pitchFamily="18" charset="0"/>
              </a:rPr>
              <a:t>Cilt Sanatı Nedir</a:t>
            </a:r>
          </a:p>
        </p:txBody>
      </p:sp>
      <p:sp>
        <p:nvSpPr>
          <p:cNvPr id="26" name="Metin kutusu 25">
            <a:extLst>
              <a:ext uri="{FF2B5EF4-FFF2-40B4-BE49-F238E27FC236}">
                <a16:creationId xmlns:a16="http://schemas.microsoft.com/office/drawing/2014/main" id="{50F1406C-D163-E974-031C-A059119E4531}"/>
              </a:ext>
            </a:extLst>
          </p:cNvPr>
          <p:cNvSpPr txBox="1"/>
          <p:nvPr/>
        </p:nvSpPr>
        <p:spPr>
          <a:xfrm>
            <a:off x="706463" y="7537147"/>
            <a:ext cx="560061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3200" b="0" i="0" dirty="0">
                <a:solidFill>
                  <a:schemeClr val="bg1"/>
                </a:solidFill>
                <a:effectLst/>
                <a:latin typeface="Perpetua" panose="02020502060401020303" pitchFamily="18" charset="0"/>
              </a:rPr>
              <a:t>Cilt sanatı, kitapların kapakları, ciltleri ve iç sayfalarının tasarımı, süslemesi ve el işçiliği ile ilgili bir sanat dalıdır. Cilt sanatçıları, kitapların estetik görünümünü ve dayanıklılığını artırmak için yapılan sanattır.</a:t>
            </a:r>
            <a:endParaRPr lang="tr-TR" sz="3200" dirty="0">
              <a:solidFill>
                <a:schemeClr val="bg1"/>
              </a:solidFill>
              <a:latin typeface="Perpetua" panose="02020502060401020303" pitchFamily="18" charset="0"/>
            </a:endParaRPr>
          </a:p>
        </p:txBody>
      </p:sp>
      <p:sp>
        <p:nvSpPr>
          <p:cNvPr id="27" name="Dikdörtgen: Köşeleri Yuvarlatılmış 26">
            <a:extLst>
              <a:ext uri="{FF2B5EF4-FFF2-40B4-BE49-F238E27FC236}">
                <a16:creationId xmlns:a16="http://schemas.microsoft.com/office/drawing/2014/main" id="{47C8B1F7-2DC1-1306-B389-B58C78DDC3B0}"/>
              </a:ext>
            </a:extLst>
          </p:cNvPr>
          <p:cNvSpPr/>
          <p:nvPr/>
        </p:nvSpPr>
        <p:spPr>
          <a:xfrm>
            <a:off x="-516852" y="6488499"/>
            <a:ext cx="13721062" cy="87925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dirty="0"/>
              <a:t>s</a:t>
            </a:r>
          </a:p>
        </p:txBody>
      </p:sp>
      <p:sp>
        <p:nvSpPr>
          <p:cNvPr id="2" name="Metin kutusu 1">
            <a:extLst>
              <a:ext uri="{FF2B5EF4-FFF2-40B4-BE49-F238E27FC236}">
                <a16:creationId xmlns:a16="http://schemas.microsoft.com/office/drawing/2014/main" id="{F4A780E9-F6B5-C236-7801-68AF5C7695BE}"/>
              </a:ext>
            </a:extLst>
          </p:cNvPr>
          <p:cNvSpPr txBox="1"/>
          <p:nvPr/>
        </p:nvSpPr>
        <p:spPr>
          <a:xfrm>
            <a:off x="1947370" y="-2285011"/>
            <a:ext cx="829725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5600" dirty="0">
                <a:solidFill>
                  <a:schemeClr val="bg1"/>
                </a:solidFill>
                <a:latin typeface="Palatino Linotype" panose="02040502050505030304" pitchFamily="18" charset="0"/>
              </a:rPr>
              <a:t>Cilt Sanatının Amaçları Nelerdir</a:t>
            </a:r>
          </a:p>
        </p:txBody>
      </p:sp>
      <p:sp>
        <p:nvSpPr>
          <p:cNvPr id="3" name="Metin kutusu 2">
            <a:extLst>
              <a:ext uri="{FF2B5EF4-FFF2-40B4-BE49-F238E27FC236}">
                <a16:creationId xmlns:a16="http://schemas.microsoft.com/office/drawing/2014/main" id="{D024198F-C5ED-21A3-AD60-DA6A2A56E421}"/>
              </a:ext>
            </a:extLst>
          </p:cNvPr>
          <p:cNvSpPr txBox="1"/>
          <p:nvPr/>
        </p:nvSpPr>
        <p:spPr>
          <a:xfrm>
            <a:off x="656411" y="7461126"/>
            <a:ext cx="11169829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600" b="1" dirty="0">
                <a:solidFill>
                  <a:schemeClr val="bg1"/>
                </a:solidFill>
                <a:effectLst/>
                <a:latin typeface="Perpetua" panose="02020502060401020303" pitchFamily="18" charset="0"/>
              </a:rPr>
              <a:t>Koruma</a:t>
            </a:r>
            <a:r>
              <a:rPr lang="tr-TR" sz="2600" i="0" dirty="0">
                <a:solidFill>
                  <a:schemeClr val="bg1"/>
                </a:solidFill>
                <a:effectLst/>
                <a:latin typeface="Perpetua" panose="02020502060401020303" pitchFamily="18" charset="0"/>
              </a:rPr>
              <a:t>:</a:t>
            </a:r>
            <a:r>
              <a:rPr lang="tr-TR" sz="2600" b="1" i="0" dirty="0">
                <a:solidFill>
                  <a:schemeClr val="bg1"/>
                </a:solidFill>
                <a:effectLst/>
                <a:latin typeface="Perpetua" panose="02020502060401020303" pitchFamily="18" charset="0"/>
              </a:rPr>
              <a:t> </a:t>
            </a:r>
            <a:r>
              <a:rPr lang="tr-TR" sz="2600" b="0" i="0" dirty="0">
                <a:solidFill>
                  <a:schemeClr val="bg1"/>
                </a:solidFill>
                <a:effectLst/>
                <a:latin typeface="Perpetua" panose="02020502060401020303" pitchFamily="18" charset="0"/>
              </a:rPr>
              <a:t>Cilt sanatı, kitapları çevresel etkenlere karşı korur. Özel ciltleme teknikleri ve malzemeler kullanılarak kitaplar zamanla </a:t>
            </a:r>
            <a:r>
              <a:rPr lang="tr-TR" sz="2600" b="0" dirty="0">
                <a:solidFill>
                  <a:schemeClr val="bg1"/>
                </a:solidFill>
                <a:effectLst/>
                <a:latin typeface="Perpetua" panose="02020502060401020303" pitchFamily="18" charset="0"/>
              </a:rPr>
              <a:t>yıpranmaz ve zarar görmez</a:t>
            </a:r>
            <a:r>
              <a:rPr lang="tr-TR" sz="2600" b="0" i="0" dirty="0">
                <a:solidFill>
                  <a:schemeClr val="bg1"/>
                </a:solidFill>
                <a:effectLst/>
                <a:latin typeface="Perpetua" panose="02020502060401020303" pitchFamily="18" charset="0"/>
              </a:rPr>
              <a:t>.</a:t>
            </a:r>
          </a:p>
          <a:p>
            <a:endParaRPr lang="tr-TR" sz="2600" b="0" i="0" dirty="0">
              <a:solidFill>
                <a:schemeClr val="bg1"/>
              </a:solidFill>
              <a:effectLst/>
              <a:latin typeface="Perpetua" panose="02020502060401020303" pitchFamily="18" charset="0"/>
            </a:endParaRPr>
          </a:p>
          <a:p>
            <a:r>
              <a:rPr lang="tr-TR" sz="2600" b="1" dirty="0">
                <a:solidFill>
                  <a:schemeClr val="bg1"/>
                </a:solidFill>
                <a:latin typeface="Perpetua" panose="02020502060401020303" pitchFamily="18" charset="0"/>
              </a:rPr>
              <a:t>Estetik Değer</a:t>
            </a:r>
            <a:r>
              <a:rPr lang="tr-TR" sz="2600" dirty="0">
                <a:solidFill>
                  <a:schemeClr val="bg1"/>
                </a:solidFill>
                <a:latin typeface="Perpetua" panose="02020502060401020303" pitchFamily="18" charset="0"/>
              </a:rPr>
              <a:t>:</a:t>
            </a:r>
            <a:r>
              <a:rPr lang="tr-TR" sz="2600" b="1" dirty="0">
                <a:solidFill>
                  <a:schemeClr val="bg1"/>
                </a:solidFill>
                <a:latin typeface="Perpetua" panose="02020502060401020303" pitchFamily="18" charset="0"/>
              </a:rPr>
              <a:t> </a:t>
            </a:r>
            <a:r>
              <a:rPr lang="tr-TR" sz="2600" dirty="0">
                <a:solidFill>
                  <a:schemeClr val="bg1"/>
                </a:solidFill>
                <a:latin typeface="Perpetua" panose="02020502060401020303" pitchFamily="18" charset="0"/>
              </a:rPr>
              <a:t>Kitapların kapakları ve ciltleri estetik olarak çekici hale getirilir. </a:t>
            </a:r>
          </a:p>
          <a:p>
            <a:endParaRPr lang="tr-TR" sz="2600" dirty="0">
              <a:solidFill>
                <a:schemeClr val="bg1"/>
              </a:solidFill>
              <a:latin typeface="Perpetua" panose="02020502060401020303" pitchFamily="18" charset="0"/>
            </a:endParaRPr>
          </a:p>
          <a:p>
            <a:r>
              <a:rPr lang="tr-TR" sz="2600" b="1" dirty="0">
                <a:solidFill>
                  <a:schemeClr val="bg1"/>
                </a:solidFill>
                <a:latin typeface="Perpetua" panose="02020502060401020303" pitchFamily="18" charset="0"/>
              </a:rPr>
              <a:t>İşlevsellik</a:t>
            </a:r>
            <a:r>
              <a:rPr lang="tr-TR" sz="2600" dirty="0">
                <a:solidFill>
                  <a:schemeClr val="bg1"/>
                </a:solidFill>
                <a:latin typeface="Perpetua" panose="02020502060401020303" pitchFamily="18" charset="0"/>
              </a:rPr>
              <a:t>: Cilt sanatı, kitapların kullanımını kolaylaştırabilir. Örneğin, ciltleme teknikleri sayesinde kitaplar daha kolay açılabilir veya okunabilir hale getirilebilir</a:t>
            </a:r>
          </a:p>
          <a:p>
            <a:endParaRPr lang="tr-TR" sz="2600" dirty="0">
              <a:solidFill>
                <a:schemeClr val="bg1"/>
              </a:solidFill>
              <a:latin typeface="Perpetua" panose="02020502060401020303" pitchFamily="18" charset="0"/>
            </a:endParaRPr>
          </a:p>
          <a:p>
            <a:r>
              <a:rPr lang="tr-TR" sz="2600" b="1" dirty="0">
                <a:solidFill>
                  <a:schemeClr val="bg1"/>
                </a:solidFill>
                <a:latin typeface="Perpetua" panose="02020502060401020303" pitchFamily="18" charset="0"/>
              </a:rPr>
              <a:t>Sanatsal İfade</a:t>
            </a:r>
            <a:r>
              <a:rPr lang="tr-TR" sz="2600" dirty="0">
                <a:solidFill>
                  <a:schemeClr val="bg1"/>
                </a:solidFill>
                <a:latin typeface="Perpetua" panose="02020502060401020303" pitchFamily="18" charset="0"/>
              </a:rPr>
              <a:t>: Birçok cilt sanatçısı, kitap ciltlerini sanatsal bir ifade aracı olarak kullanır. Bu, kitapların dış görünümünün metin içeriğiyle uyumlu veya konuyla ilgili özel tasarımlarla süslenmesini içerir.</a:t>
            </a:r>
          </a:p>
        </p:txBody>
      </p:sp>
      <p:sp>
        <p:nvSpPr>
          <p:cNvPr id="5" name="Metin kutusu 4">
            <a:extLst>
              <a:ext uri="{FF2B5EF4-FFF2-40B4-BE49-F238E27FC236}">
                <a16:creationId xmlns:a16="http://schemas.microsoft.com/office/drawing/2014/main" id="{75AEE740-54FB-0B53-5370-F7694CA96755}"/>
              </a:ext>
            </a:extLst>
          </p:cNvPr>
          <p:cNvSpPr txBox="1"/>
          <p:nvPr/>
        </p:nvSpPr>
        <p:spPr>
          <a:xfrm>
            <a:off x="722160" y="7737072"/>
            <a:ext cx="11169829" cy="69865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tr-TR" sz="2800" b="1" dirty="0">
                <a:solidFill>
                  <a:schemeClr val="bg1"/>
                </a:solidFill>
                <a:latin typeface="Perpetua" panose="02020502060401020303" pitchFamily="18" charset="0"/>
              </a:rPr>
              <a:t>Sırt Dikişi: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 Kitap sayfaları yapıştırıcı ile bir araya getirilir ve daha sonra sırt bölgesi kesilir.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 Genellikle yumuşak kapaklı kitaplar için kullanılır.</a:t>
            </a:r>
          </a:p>
          <a:p>
            <a:endParaRPr lang="tr-TR" sz="2800" dirty="0">
              <a:solidFill>
                <a:schemeClr val="bg1"/>
              </a:solidFill>
              <a:latin typeface="Perpetua" panose="02020502060401020303" pitchFamily="18" charset="0"/>
            </a:endParaRPr>
          </a:p>
          <a:p>
            <a:r>
              <a:rPr lang="tr-TR" sz="2800" b="1" dirty="0">
                <a:solidFill>
                  <a:schemeClr val="bg1"/>
                </a:solidFill>
                <a:latin typeface="Perpetua" panose="02020502060401020303" pitchFamily="18" charset="0"/>
              </a:rPr>
              <a:t>Sert Kapak Ciltlemesi:</a:t>
            </a:r>
          </a:p>
          <a:p>
            <a:pPr indent="-457200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Kalın, dayanıklı kapaklarla sert kapaklı kitaplar üretmek için kullanılır.</a:t>
            </a:r>
          </a:p>
          <a:p>
            <a:pPr indent="-457200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İç sayfalar </a:t>
            </a:r>
            <a:r>
              <a:rPr lang="tr-TR" sz="2800" dirty="0" err="1">
                <a:solidFill>
                  <a:schemeClr val="bg1"/>
                </a:solidFill>
                <a:latin typeface="Perpetua" panose="02020502060401020303" pitchFamily="18" charset="0"/>
              </a:rPr>
              <a:t>dikişlenir</a:t>
            </a: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 veya yapıştırılır.</a:t>
            </a:r>
          </a:p>
          <a:p>
            <a:pPr indent="-457200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Kapaklar genellikle karton veya deri ile kaplanır.</a:t>
            </a:r>
          </a:p>
          <a:p>
            <a:endParaRPr lang="tr-TR" sz="2800" dirty="0">
              <a:solidFill>
                <a:schemeClr val="bg1"/>
              </a:solidFill>
              <a:latin typeface="Perpetua" panose="02020502060401020303" pitchFamily="18" charset="0"/>
            </a:endParaRPr>
          </a:p>
          <a:p>
            <a:r>
              <a:rPr lang="tr-TR" sz="2800" b="1" dirty="0">
                <a:solidFill>
                  <a:schemeClr val="bg1"/>
                </a:solidFill>
                <a:latin typeface="Perpetua" panose="02020502060401020303" pitchFamily="18" charset="0"/>
              </a:rPr>
              <a:t>Dikişli Ciltleme:</a:t>
            </a:r>
          </a:p>
          <a:p>
            <a:pPr indent="-457200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Sayfalar bir araya getirilir ve katlanır.</a:t>
            </a:r>
          </a:p>
          <a:p>
            <a:pPr indent="-457200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Dikişle veya tel ile tutturulur.</a:t>
            </a:r>
          </a:p>
          <a:p>
            <a:pPr indent="-457200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Genellikle broşürler ve kitapçıklar için kullanılır.</a:t>
            </a:r>
          </a:p>
          <a:p>
            <a:pPr indent="-457200">
              <a:buFont typeface="Arial" panose="020B0604020202020204" pitchFamily="34" charset="0"/>
              <a:buChar char="•"/>
            </a:pPr>
            <a:endParaRPr lang="tr-TR" sz="2900" dirty="0">
              <a:solidFill>
                <a:schemeClr val="bg1"/>
              </a:solidFill>
              <a:latin typeface="Perpetua" panose="02020502060401020303" pitchFamily="18" charset="0"/>
            </a:endParaRPr>
          </a:p>
          <a:p>
            <a:pPr algn="l"/>
            <a:endParaRPr lang="tr-TR" sz="2900" dirty="0">
              <a:solidFill>
                <a:schemeClr val="bg1"/>
              </a:solidFill>
              <a:latin typeface="Perpetua" panose="02020502060401020303" pitchFamily="18" charset="0"/>
            </a:endParaRPr>
          </a:p>
          <a:p>
            <a:endParaRPr lang="tr-TR" sz="2600" dirty="0">
              <a:solidFill>
                <a:schemeClr val="bg1"/>
              </a:solidFill>
              <a:latin typeface="Perpetua" panose="02020502060401020303" pitchFamily="18" charset="0"/>
            </a:endParaRPr>
          </a:p>
        </p:txBody>
      </p:sp>
      <p:sp>
        <p:nvSpPr>
          <p:cNvPr id="6" name="Metin kutusu 5">
            <a:extLst>
              <a:ext uri="{FF2B5EF4-FFF2-40B4-BE49-F238E27FC236}">
                <a16:creationId xmlns:a16="http://schemas.microsoft.com/office/drawing/2014/main" id="{E782350B-6DA1-A7EF-0E0F-B37299830885}"/>
              </a:ext>
            </a:extLst>
          </p:cNvPr>
          <p:cNvSpPr txBox="1"/>
          <p:nvPr/>
        </p:nvSpPr>
        <p:spPr>
          <a:xfrm>
            <a:off x="1789493" y="-15240"/>
            <a:ext cx="75198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5600" dirty="0">
                <a:solidFill>
                  <a:schemeClr val="bg1"/>
                </a:solidFill>
                <a:latin typeface="Palatino Linotype" panose="02040502050505030304" pitchFamily="18" charset="0"/>
              </a:rPr>
              <a:t>Cilt Süsleme Teknikleri</a:t>
            </a:r>
          </a:p>
        </p:txBody>
      </p:sp>
      <p:sp>
        <p:nvSpPr>
          <p:cNvPr id="7" name="Metin kutusu 6">
            <a:extLst>
              <a:ext uri="{FF2B5EF4-FFF2-40B4-BE49-F238E27FC236}">
                <a16:creationId xmlns:a16="http://schemas.microsoft.com/office/drawing/2014/main" id="{A99FC060-F22F-CB1D-988D-8268D69A63AD}"/>
              </a:ext>
            </a:extLst>
          </p:cNvPr>
          <p:cNvSpPr txBox="1"/>
          <p:nvPr/>
        </p:nvSpPr>
        <p:spPr>
          <a:xfrm>
            <a:off x="706463" y="818768"/>
            <a:ext cx="11169829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800" b="1" dirty="0">
                <a:solidFill>
                  <a:schemeClr val="bg1"/>
                </a:solidFill>
                <a:latin typeface="Perpetua" panose="02020502060401020303" pitchFamily="18" charset="0"/>
              </a:rPr>
              <a:t>Altın Varak: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Altın varak veya diğer metal varaklar, cilt yüzeyine yapıştırılır ve cilalanır.</a:t>
            </a:r>
          </a:p>
          <a:p>
            <a:pPr indent="-457200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Bu yöntem, kitap kapaklarının veya ciltlerinin süslenmesi için lüks ve gösterişli bir seçenektir.</a:t>
            </a:r>
          </a:p>
          <a:p>
            <a:pPr indent="-457200">
              <a:buFont typeface="Arial" panose="020B0604020202020204" pitchFamily="34" charset="0"/>
              <a:buChar char="•"/>
            </a:pPr>
            <a:endParaRPr lang="tr-TR" sz="2800" dirty="0">
              <a:solidFill>
                <a:schemeClr val="bg1"/>
              </a:solidFill>
              <a:latin typeface="Perpetua" panose="02020502060401020303" pitchFamily="18" charset="0"/>
            </a:endParaRPr>
          </a:p>
          <a:p>
            <a:pPr algn="l"/>
            <a:r>
              <a:rPr lang="tr-TR" sz="2800" b="1" dirty="0">
                <a:solidFill>
                  <a:schemeClr val="bg1"/>
                </a:solidFill>
                <a:latin typeface="Perpetua" panose="02020502060401020303" pitchFamily="18" charset="0"/>
              </a:rPr>
              <a:t>Marmara Deseni: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Bu teknikte, renkli mürekkepler suyun üzerine damlatılır ve ardından bu desenleri kağıt veya cilt yüzeyine aktarmak için kullanılır.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Sonuç, benzersiz ve soyut desenler içeren bir yüzey olur.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tr-TR" sz="2800" dirty="0">
              <a:solidFill>
                <a:schemeClr val="bg1"/>
              </a:solidFill>
              <a:latin typeface="Perpetua" panose="02020502060401020303" pitchFamily="18" charset="0"/>
            </a:endParaRPr>
          </a:p>
          <a:p>
            <a:r>
              <a:rPr lang="tr-TR" sz="2800" b="1" dirty="0">
                <a:solidFill>
                  <a:schemeClr val="bg1"/>
                </a:solidFill>
                <a:latin typeface="Perpetua" panose="02020502060401020303" pitchFamily="18" charset="0"/>
              </a:rPr>
              <a:t>Kabartma:</a:t>
            </a:r>
          </a:p>
          <a:p>
            <a:pPr indent="-457200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Kabartma, metin veya desenlerin cilt üzerine yüksek basınçla işlenmesi ile oluşturulan çıkıntılı veya oyuk bir etkidir.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tr-TR" sz="2800" dirty="0">
              <a:solidFill>
                <a:schemeClr val="bg1"/>
              </a:solidFill>
              <a:latin typeface="Perpetua" panose="02020502060401020303" pitchFamily="18" charset="0"/>
            </a:endParaRPr>
          </a:p>
          <a:p>
            <a:pPr indent="-457200">
              <a:buFont typeface="Arial" panose="020B0604020202020204" pitchFamily="34" charset="0"/>
              <a:buChar char="•"/>
            </a:pPr>
            <a:endParaRPr lang="tr-TR" sz="2800" dirty="0">
              <a:solidFill>
                <a:schemeClr val="bg1"/>
              </a:solidFill>
              <a:latin typeface="Perpetua" panose="02020502060401020303" pitchFamily="18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5B6AB5B-688E-3C0D-790D-559C123C4C02}"/>
              </a:ext>
            </a:extLst>
          </p:cNvPr>
          <p:cNvSpPr/>
          <p:nvPr/>
        </p:nvSpPr>
        <p:spPr>
          <a:xfrm>
            <a:off x="235352" y="4213180"/>
            <a:ext cx="289560" cy="2895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3" name="Metin kutusu 12">
            <a:extLst>
              <a:ext uri="{FF2B5EF4-FFF2-40B4-BE49-F238E27FC236}">
                <a16:creationId xmlns:a16="http://schemas.microsoft.com/office/drawing/2014/main" id="{B718CF5D-0246-176B-7CE7-A0327672465F}"/>
              </a:ext>
            </a:extLst>
          </p:cNvPr>
          <p:cNvSpPr txBox="1"/>
          <p:nvPr/>
        </p:nvSpPr>
        <p:spPr>
          <a:xfrm>
            <a:off x="2074438" y="-1404321"/>
            <a:ext cx="75198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5600" dirty="0">
                <a:solidFill>
                  <a:schemeClr val="bg1"/>
                </a:solidFill>
                <a:latin typeface="Palatino Linotype" panose="02040502050505030304" pitchFamily="18" charset="0"/>
              </a:rPr>
              <a:t>Kullanılan Bazı Aletler</a:t>
            </a:r>
          </a:p>
        </p:txBody>
      </p:sp>
      <p:sp>
        <p:nvSpPr>
          <p:cNvPr id="16" name="Metin kutusu 15">
            <a:extLst>
              <a:ext uri="{FF2B5EF4-FFF2-40B4-BE49-F238E27FC236}">
                <a16:creationId xmlns:a16="http://schemas.microsoft.com/office/drawing/2014/main" id="{1ABE33CC-09BE-86A0-92CE-40E913856D21}"/>
              </a:ext>
            </a:extLst>
          </p:cNvPr>
          <p:cNvSpPr txBox="1"/>
          <p:nvPr/>
        </p:nvSpPr>
        <p:spPr>
          <a:xfrm>
            <a:off x="1496860" y="-1281967"/>
            <a:ext cx="829725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5600" dirty="0">
                <a:solidFill>
                  <a:schemeClr val="bg1"/>
                </a:solidFill>
                <a:latin typeface="Palatino Linotype" panose="02040502050505030304" pitchFamily="18" charset="0"/>
              </a:rPr>
              <a:t>Bazı Ciltleme Teknikleri</a:t>
            </a:r>
          </a:p>
        </p:txBody>
      </p:sp>
      <p:sp>
        <p:nvSpPr>
          <p:cNvPr id="20" name="Metin kutusu 19">
            <a:extLst>
              <a:ext uri="{FF2B5EF4-FFF2-40B4-BE49-F238E27FC236}">
                <a16:creationId xmlns:a16="http://schemas.microsoft.com/office/drawing/2014/main" id="{9B6D91B0-2FFF-23B9-A096-0335630F9AFC}"/>
              </a:ext>
            </a:extLst>
          </p:cNvPr>
          <p:cNvSpPr txBox="1"/>
          <p:nvPr/>
        </p:nvSpPr>
        <p:spPr>
          <a:xfrm>
            <a:off x="656411" y="7727966"/>
            <a:ext cx="11169829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tr-TR" sz="2800" b="1" dirty="0">
                <a:solidFill>
                  <a:schemeClr val="bg1"/>
                </a:solidFill>
                <a:latin typeface="Perpetua" panose="02020502060401020303" pitchFamily="18" charset="0"/>
              </a:rPr>
              <a:t>Ciltleme İğnesi: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Kağıt veya cilt malzemelerini delmek ve dikiş delikleri oluşturmak için kullanılır.</a:t>
            </a:r>
          </a:p>
          <a:p>
            <a:pPr indent="-457200">
              <a:buFont typeface="Arial" panose="020B0604020202020204" pitchFamily="34" charset="0"/>
              <a:buChar char="•"/>
            </a:pPr>
            <a:endParaRPr lang="tr-TR" sz="2800" dirty="0">
              <a:solidFill>
                <a:schemeClr val="bg1"/>
              </a:solidFill>
              <a:latin typeface="Perpetua" panose="02020502060401020303" pitchFamily="18" charset="0"/>
            </a:endParaRPr>
          </a:p>
          <a:p>
            <a:pPr algn="l"/>
            <a:r>
              <a:rPr lang="tr-TR" sz="2800" b="1" dirty="0">
                <a:solidFill>
                  <a:schemeClr val="bg1"/>
                </a:solidFill>
                <a:latin typeface="Perpetua" panose="02020502060401020303" pitchFamily="18" charset="0"/>
              </a:rPr>
              <a:t>Altın Varak Uygulama Araçları: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Altın varak veya diğer metal varakların düzgün bir şekilde cilde uygulanmasını sağlar.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Bu araçlar altın varakların hassas bir şekilde yerleştirilmesini kolaylaştırır.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tr-TR" sz="2800" dirty="0">
              <a:solidFill>
                <a:schemeClr val="bg1"/>
              </a:solidFill>
              <a:latin typeface="Perpetua" panose="02020502060401020303" pitchFamily="18" charset="0"/>
            </a:endParaRPr>
          </a:p>
          <a:p>
            <a:pPr algn="l"/>
            <a:r>
              <a:rPr lang="tr-TR" sz="2800" b="1" dirty="0">
                <a:solidFill>
                  <a:schemeClr val="bg1"/>
                </a:solidFill>
                <a:latin typeface="Perpetua" panose="02020502060401020303" pitchFamily="18" charset="0"/>
              </a:rPr>
              <a:t>Şablonlar ve Kalıplar: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Desenlerin veya metinlerin kitap kapaklarına veya ciltlerine yerleştirilmesine yardımcı olmak için kullanılır.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tr-TR" sz="2800" dirty="0">
              <a:solidFill>
                <a:schemeClr val="bg1"/>
              </a:solidFill>
              <a:latin typeface="Perpetua" panose="02020502060401020303" pitchFamily="18" charset="0"/>
            </a:endParaRPr>
          </a:p>
          <a:p>
            <a:pPr indent="-457200">
              <a:buFont typeface="Arial" panose="020B0604020202020204" pitchFamily="34" charset="0"/>
              <a:buChar char="•"/>
            </a:pPr>
            <a:endParaRPr lang="tr-TR" sz="2800" dirty="0">
              <a:solidFill>
                <a:schemeClr val="bg1"/>
              </a:solidFill>
              <a:latin typeface="Perpetua" panose="02020502060401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072559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45000">
        <p159:morph option="byObject"/>
      </p:transition>
    </mc:Choice>
    <mc:Fallback>
      <p:transition spd="slow" advClick="0" advTm="45000">
        <p:fade/>
      </p:transition>
    </mc:Fallback>
  </mc:AlternateContent>
  <p:timing>
    <p:tnLst>
      <p:par>
        <p:cTn id="1" dur="indefinite" restart="never" nodeType="tmRoot">
          <p:childTnLst>
            <p:par>
              <p:cTn id="2"/>
            </p:par>
            <p:par>
              <p:cTn id="3"/>
            </p:par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C30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ikdörtgen 10">
            <a:extLst>
              <a:ext uri="{FF2B5EF4-FFF2-40B4-BE49-F238E27FC236}">
                <a16:creationId xmlns:a16="http://schemas.microsoft.com/office/drawing/2014/main" id="{37EEB6FD-ED42-1D83-E376-633A61AF640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 dirty="0"/>
          </a:p>
        </p:txBody>
      </p:sp>
      <p:sp>
        <p:nvSpPr>
          <p:cNvPr id="12" name="Dikdörtgen: Köşeleri Yuvarlatılmış 11">
            <a:extLst>
              <a:ext uri="{FF2B5EF4-FFF2-40B4-BE49-F238E27FC236}">
                <a16:creationId xmlns:a16="http://schemas.microsoft.com/office/drawing/2014/main" id="{F2FA1AA0-B1AE-4CC0-7C4E-60A31A8DC856}"/>
              </a:ext>
            </a:extLst>
          </p:cNvPr>
          <p:cNvSpPr/>
          <p:nvPr/>
        </p:nvSpPr>
        <p:spPr>
          <a:xfrm rot="2621637">
            <a:off x="8398548" y="556992"/>
            <a:ext cx="5225607" cy="87925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004D796-AAB2-CA18-2E00-0F5FE2F93B37}"/>
              </a:ext>
            </a:extLst>
          </p:cNvPr>
          <p:cNvSpPr/>
          <p:nvPr/>
        </p:nvSpPr>
        <p:spPr>
          <a:xfrm>
            <a:off x="235352" y="2398468"/>
            <a:ext cx="289560" cy="2895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42343E0-934A-4CC3-F32A-FDCF3966AF00}"/>
              </a:ext>
            </a:extLst>
          </p:cNvPr>
          <p:cNvSpPr/>
          <p:nvPr/>
        </p:nvSpPr>
        <p:spPr>
          <a:xfrm>
            <a:off x="235352" y="2852146"/>
            <a:ext cx="289560" cy="2895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E91000CD-E12E-EE73-F814-D2634B03B5C1}"/>
              </a:ext>
            </a:extLst>
          </p:cNvPr>
          <p:cNvSpPr/>
          <p:nvPr/>
        </p:nvSpPr>
        <p:spPr>
          <a:xfrm>
            <a:off x="235352" y="3305824"/>
            <a:ext cx="289560" cy="2895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6B8AB4A-AEBE-639F-B99B-8A1E613B2E89}"/>
              </a:ext>
            </a:extLst>
          </p:cNvPr>
          <p:cNvSpPr/>
          <p:nvPr/>
        </p:nvSpPr>
        <p:spPr>
          <a:xfrm>
            <a:off x="235352" y="3759502"/>
            <a:ext cx="289560" cy="2895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pic>
        <p:nvPicPr>
          <p:cNvPr id="22" name="Resim 21">
            <a:extLst>
              <a:ext uri="{FF2B5EF4-FFF2-40B4-BE49-F238E27FC236}">
                <a16:creationId xmlns:a16="http://schemas.microsoft.com/office/drawing/2014/main" id="{86217375-BBA0-12C1-8E94-776F1011B6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3245" y="-4142063"/>
            <a:ext cx="3017545" cy="2014239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4" name="Resim 23">
            <a:extLst>
              <a:ext uri="{FF2B5EF4-FFF2-40B4-BE49-F238E27FC236}">
                <a16:creationId xmlns:a16="http://schemas.microsoft.com/office/drawing/2014/main" id="{F7EA34A1-77A7-50A4-9533-5F3CBB942E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60393" y="3989151"/>
            <a:ext cx="3017545" cy="1999123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25" name="Metin kutusu 24">
            <a:extLst>
              <a:ext uri="{FF2B5EF4-FFF2-40B4-BE49-F238E27FC236}">
                <a16:creationId xmlns:a16="http://schemas.microsoft.com/office/drawing/2014/main" id="{EAC505C7-76F6-A2D8-3EE6-82BA4D50B12E}"/>
              </a:ext>
            </a:extLst>
          </p:cNvPr>
          <p:cNvSpPr txBox="1"/>
          <p:nvPr/>
        </p:nvSpPr>
        <p:spPr>
          <a:xfrm>
            <a:off x="706463" y="-1620351"/>
            <a:ext cx="560061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5600" dirty="0">
                <a:solidFill>
                  <a:schemeClr val="bg1"/>
                </a:solidFill>
                <a:latin typeface="Palatino Linotype" panose="02040502050505030304" pitchFamily="18" charset="0"/>
              </a:rPr>
              <a:t>Cilt Sanatı Nedir</a:t>
            </a:r>
          </a:p>
        </p:txBody>
      </p:sp>
      <p:sp>
        <p:nvSpPr>
          <p:cNvPr id="26" name="Metin kutusu 25">
            <a:extLst>
              <a:ext uri="{FF2B5EF4-FFF2-40B4-BE49-F238E27FC236}">
                <a16:creationId xmlns:a16="http://schemas.microsoft.com/office/drawing/2014/main" id="{50F1406C-D163-E974-031C-A059119E4531}"/>
              </a:ext>
            </a:extLst>
          </p:cNvPr>
          <p:cNvSpPr txBox="1"/>
          <p:nvPr/>
        </p:nvSpPr>
        <p:spPr>
          <a:xfrm>
            <a:off x="706463" y="7537147"/>
            <a:ext cx="560061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3200" b="0" i="0" dirty="0">
                <a:solidFill>
                  <a:schemeClr val="bg1"/>
                </a:solidFill>
                <a:effectLst/>
                <a:latin typeface="Perpetua" panose="02020502060401020303" pitchFamily="18" charset="0"/>
              </a:rPr>
              <a:t>Cilt sanatı, kitapların kapakları, ciltleri ve iç sayfalarının tasarımı, süslemesi ve el işçiliği ile ilgili bir sanat dalıdır. Cilt sanatçıları, kitapların estetik görünümünü ve dayanıklılığını artırmak için yapılan sanattır.</a:t>
            </a:r>
            <a:endParaRPr lang="tr-TR" sz="3200" dirty="0">
              <a:solidFill>
                <a:schemeClr val="bg1"/>
              </a:solidFill>
              <a:latin typeface="Perpetua" panose="02020502060401020303" pitchFamily="18" charset="0"/>
            </a:endParaRPr>
          </a:p>
        </p:txBody>
      </p:sp>
      <p:sp>
        <p:nvSpPr>
          <p:cNvPr id="27" name="Dikdörtgen: Köşeleri Yuvarlatılmış 26">
            <a:extLst>
              <a:ext uri="{FF2B5EF4-FFF2-40B4-BE49-F238E27FC236}">
                <a16:creationId xmlns:a16="http://schemas.microsoft.com/office/drawing/2014/main" id="{47C8B1F7-2DC1-1306-B389-B58C78DDC3B0}"/>
              </a:ext>
            </a:extLst>
          </p:cNvPr>
          <p:cNvSpPr/>
          <p:nvPr/>
        </p:nvSpPr>
        <p:spPr>
          <a:xfrm>
            <a:off x="-516852" y="6488499"/>
            <a:ext cx="13721062" cy="87925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dirty="0"/>
              <a:t>s</a:t>
            </a:r>
          </a:p>
        </p:txBody>
      </p:sp>
      <p:sp>
        <p:nvSpPr>
          <p:cNvPr id="2" name="Metin kutusu 1">
            <a:extLst>
              <a:ext uri="{FF2B5EF4-FFF2-40B4-BE49-F238E27FC236}">
                <a16:creationId xmlns:a16="http://schemas.microsoft.com/office/drawing/2014/main" id="{F4A780E9-F6B5-C236-7801-68AF5C7695BE}"/>
              </a:ext>
            </a:extLst>
          </p:cNvPr>
          <p:cNvSpPr txBox="1"/>
          <p:nvPr/>
        </p:nvSpPr>
        <p:spPr>
          <a:xfrm>
            <a:off x="1947370" y="-2285011"/>
            <a:ext cx="829725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5600" dirty="0">
                <a:solidFill>
                  <a:schemeClr val="bg1"/>
                </a:solidFill>
                <a:latin typeface="Palatino Linotype" panose="02040502050505030304" pitchFamily="18" charset="0"/>
              </a:rPr>
              <a:t>Cilt Sanatının Amaçları Nelerdir</a:t>
            </a:r>
          </a:p>
        </p:txBody>
      </p:sp>
      <p:sp>
        <p:nvSpPr>
          <p:cNvPr id="3" name="Metin kutusu 2">
            <a:extLst>
              <a:ext uri="{FF2B5EF4-FFF2-40B4-BE49-F238E27FC236}">
                <a16:creationId xmlns:a16="http://schemas.microsoft.com/office/drawing/2014/main" id="{D024198F-C5ED-21A3-AD60-DA6A2A56E421}"/>
              </a:ext>
            </a:extLst>
          </p:cNvPr>
          <p:cNvSpPr txBox="1"/>
          <p:nvPr/>
        </p:nvSpPr>
        <p:spPr>
          <a:xfrm>
            <a:off x="656411" y="7461126"/>
            <a:ext cx="11169829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600" b="1" dirty="0">
                <a:solidFill>
                  <a:schemeClr val="bg1"/>
                </a:solidFill>
                <a:effectLst/>
                <a:latin typeface="Perpetua" panose="02020502060401020303" pitchFamily="18" charset="0"/>
              </a:rPr>
              <a:t>Koruma</a:t>
            </a:r>
            <a:r>
              <a:rPr lang="tr-TR" sz="2600" i="0" dirty="0">
                <a:solidFill>
                  <a:schemeClr val="bg1"/>
                </a:solidFill>
                <a:effectLst/>
                <a:latin typeface="Perpetua" panose="02020502060401020303" pitchFamily="18" charset="0"/>
              </a:rPr>
              <a:t>:</a:t>
            </a:r>
            <a:r>
              <a:rPr lang="tr-TR" sz="2600" b="1" i="0" dirty="0">
                <a:solidFill>
                  <a:schemeClr val="bg1"/>
                </a:solidFill>
                <a:effectLst/>
                <a:latin typeface="Perpetua" panose="02020502060401020303" pitchFamily="18" charset="0"/>
              </a:rPr>
              <a:t> </a:t>
            </a:r>
            <a:r>
              <a:rPr lang="tr-TR" sz="2600" b="0" i="0" dirty="0">
                <a:solidFill>
                  <a:schemeClr val="bg1"/>
                </a:solidFill>
                <a:effectLst/>
                <a:latin typeface="Perpetua" panose="02020502060401020303" pitchFamily="18" charset="0"/>
              </a:rPr>
              <a:t>Cilt sanatı, kitapları çevresel etkenlere karşı korur. Özel ciltleme teknikleri ve malzemeler kullanılarak kitaplar zamanla </a:t>
            </a:r>
            <a:r>
              <a:rPr lang="tr-TR" sz="2600" b="0" dirty="0">
                <a:solidFill>
                  <a:schemeClr val="bg1"/>
                </a:solidFill>
                <a:effectLst/>
                <a:latin typeface="Perpetua" panose="02020502060401020303" pitchFamily="18" charset="0"/>
              </a:rPr>
              <a:t>yıpranmaz ve zarar görmez</a:t>
            </a:r>
            <a:r>
              <a:rPr lang="tr-TR" sz="2600" b="0" i="0" dirty="0">
                <a:solidFill>
                  <a:schemeClr val="bg1"/>
                </a:solidFill>
                <a:effectLst/>
                <a:latin typeface="Perpetua" panose="02020502060401020303" pitchFamily="18" charset="0"/>
              </a:rPr>
              <a:t>.</a:t>
            </a:r>
          </a:p>
          <a:p>
            <a:endParaRPr lang="tr-TR" sz="2600" b="0" i="0" dirty="0">
              <a:solidFill>
                <a:schemeClr val="bg1"/>
              </a:solidFill>
              <a:effectLst/>
              <a:latin typeface="Perpetua" panose="02020502060401020303" pitchFamily="18" charset="0"/>
            </a:endParaRPr>
          </a:p>
          <a:p>
            <a:r>
              <a:rPr lang="tr-TR" sz="2600" b="1" dirty="0">
                <a:solidFill>
                  <a:schemeClr val="bg1"/>
                </a:solidFill>
                <a:latin typeface="Perpetua" panose="02020502060401020303" pitchFamily="18" charset="0"/>
              </a:rPr>
              <a:t>Estetik Değer</a:t>
            </a:r>
            <a:r>
              <a:rPr lang="tr-TR" sz="2600" dirty="0">
                <a:solidFill>
                  <a:schemeClr val="bg1"/>
                </a:solidFill>
                <a:latin typeface="Perpetua" panose="02020502060401020303" pitchFamily="18" charset="0"/>
              </a:rPr>
              <a:t>:</a:t>
            </a:r>
            <a:r>
              <a:rPr lang="tr-TR" sz="2600" b="1" dirty="0">
                <a:solidFill>
                  <a:schemeClr val="bg1"/>
                </a:solidFill>
                <a:latin typeface="Perpetua" panose="02020502060401020303" pitchFamily="18" charset="0"/>
              </a:rPr>
              <a:t> </a:t>
            </a:r>
            <a:r>
              <a:rPr lang="tr-TR" sz="2600" dirty="0">
                <a:solidFill>
                  <a:schemeClr val="bg1"/>
                </a:solidFill>
                <a:latin typeface="Perpetua" panose="02020502060401020303" pitchFamily="18" charset="0"/>
              </a:rPr>
              <a:t>Kitapların kapakları ve ciltleri estetik olarak çekici hale getirilir. </a:t>
            </a:r>
          </a:p>
          <a:p>
            <a:endParaRPr lang="tr-TR" sz="2600" dirty="0">
              <a:solidFill>
                <a:schemeClr val="bg1"/>
              </a:solidFill>
              <a:latin typeface="Perpetua" panose="02020502060401020303" pitchFamily="18" charset="0"/>
            </a:endParaRPr>
          </a:p>
          <a:p>
            <a:r>
              <a:rPr lang="tr-TR" sz="2600" b="1" dirty="0">
                <a:solidFill>
                  <a:schemeClr val="bg1"/>
                </a:solidFill>
                <a:latin typeface="Perpetua" panose="02020502060401020303" pitchFamily="18" charset="0"/>
              </a:rPr>
              <a:t>İşlevsellik</a:t>
            </a:r>
            <a:r>
              <a:rPr lang="tr-TR" sz="2600" dirty="0">
                <a:solidFill>
                  <a:schemeClr val="bg1"/>
                </a:solidFill>
                <a:latin typeface="Perpetua" panose="02020502060401020303" pitchFamily="18" charset="0"/>
              </a:rPr>
              <a:t>: Cilt sanatı, kitapların kullanımını kolaylaştırabilir. Örneğin, ciltleme teknikleri sayesinde kitaplar daha kolay açılabilir veya okunabilir hale getirilebilir</a:t>
            </a:r>
          </a:p>
          <a:p>
            <a:endParaRPr lang="tr-TR" sz="2600" dirty="0">
              <a:solidFill>
                <a:schemeClr val="bg1"/>
              </a:solidFill>
              <a:latin typeface="Perpetua" panose="02020502060401020303" pitchFamily="18" charset="0"/>
            </a:endParaRPr>
          </a:p>
          <a:p>
            <a:r>
              <a:rPr lang="tr-TR" sz="2600" b="1" dirty="0">
                <a:solidFill>
                  <a:schemeClr val="bg1"/>
                </a:solidFill>
                <a:latin typeface="Perpetua" panose="02020502060401020303" pitchFamily="18" charset="0"/>
              </a:rPr>
              <a:t>Sanatsal İfade</a:t>
            </a:r>
            <a:r>
              <a:rPr lang="tr-TR" sz="2600" dirty="0">
                <a:solidFill>
                  <a:schemeClr val="bg1"/>
                </a:solidFill>
                <a:latin typeface="Perpetua" panose="02020502060401020303" pitchFamily="18" charset="0"/>
              </a:rPr>
              <a:t>: Birçok cilt sanatçısı, kitap ciltlerini sanatsal bir ifade aracı olarak kullanır. Bu, kitapların dış görünümünün metin içeriğiyle uyumlu veya konuyla ilgili özel tasarımlarla süslenmesini içerir.</a:t>
            </a:r>
          </a:p>
        </p:txBody>
      </p:sp>
      <p:sp>
        <p:nvSpPr>
          <p:cNvPr id="4" name="Metin kutusu 3">
            <a:extLst>
              <a:ext uri="{FF2B5EF4-FFF2-40B4-BE49-F238E27FC236}">
                <a16:creationId xmlns:a16="http://schemas.microsoft.com/office/drawing/2014/main" id="{4703B650-0D70-70E2-5E4C-75B2BB0A7188}"/>
              </a:ext>
            </a:extLst>
          </p:cNvPr>
          <p:cNvSpPr txBox="1"/>
          <p:nvPr/>
        </p:nvSpPr>
        <p:spPr>
          <a:xfrm>
            <a:off x="445300" y="-1668750"/>
            <a:ext cx="829725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5600" dirty="0">
                <a:solidFill>
                  <a:schemeClr val="bg1"/>
                </a:solidFill>
                <a:latin typeface="Palatino Linotype" panose="02040502050505030304" pitchFamily="18" charset="0"/>
              </a:rPr>
              <a:t>Bazı Ciltleme Teknikleri</a:t>
            </a:r>
          </a:p>
        </p:txBody>
      </p:sp>
      <p:sp>
        <p:nvSpPr>
          <p:cNvPr id="5" name="Metin kutusu 4">
            <a:extLst>
              <a:ext uri="{FF2B5EF4-FFF2-40B4-BE49-F238E27FC236}">
                <a16:creationId xmlns:a16="http://schemas.microsoft.com/office/drawing/2014/main" id="{75AEE740-54FB-0B53-5370-F7694CA96755}"/>
              </a:ext>
            </a:extLst>
          </p:cNvPr>
          <p:cNvSpPr txBox="1"/>
          <p:nvPr/>
        </p:nvSpPr>
        <p:spPr>
          <a:xfrm>
            <a:off x="722160" y="7737072"/>
            <a:ext cx="11169829" cy="69865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tr-TR" sz="2800" b="1" dirty="0">
                <a:solidFill>
                  <a:schemeClr val="bg1"/>
                </a:solidFill>
                <a:latin typeface="Perpetua" panose="02020502060401020303" pitchFamily="18" charset="0"/>
              </a:rPr>
              <a:t>Sırt Dikişi: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 Kitap sayfaları yapıştırıcı ile bir araya getirilir ve daha sonra sırt bölgesi kesilir.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 Genellikle yumuşak kapaklı kitaplar için kullanılır.</a:t>
            </a:r>
          </a:p>
          <a:p>
            <a:endParaRPr lang="tr-TR" sz="2800" dirty="0">
              <a:solidFill>
                <a:schemeClr val="bg1"/>
              </a:solidFill>
              <a:latin typeface="Perpetua" panose="02020502060401020303" pitchFamily="18" charset="0"/>
            </a:endParaRPr>
          </a:p>
          <a:p>
            <a:r>
              <a:rPr lang="tr-TR" sz="2800" b="1" dirty="0">
                <a:solidFill>
                  <a:schemeClr val="bg1"/>
                </a:solidFill>
                <a:latin typeface="Perpetua" panose="02020502060401020303" pitchFamily="18" charset="0"/>
              </a:rPr>
              <a:t>Sert Kapak Ciltlemesi:</a:t>
            </a:r>
          </a:p>
          <a:p>
            <a:pPr indent="-457200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Kalın, dayanıklı kapaklarla sert kapaklı kitaplar üretmek için kullanılır.</a:t>
            </a:r>
          </a:p>
          <a:p>
            <a:pPr indent="-457200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İç sayfalar </a:t>
            </a:r>
            <a:r>
              <a:rPr lang="tr-TR" sz="2800" dirty="0" err="1">
                <a:solidFill>
                  <a:schemeClr val="bg1"/>
                </a:solidFill>
                <a:latin typeface="Perpetua" panose="02020502060401020303" pitchFamily="18" charset="0"/>
              </a:rPr>
              <a:t>dikişlenir</a:t>
            </a: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 veya yapıştırılır.</a:t>
            </a:r>
          </a:p>
          <a:p>
            <a:pPr indent="-457200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Kapaklar genellikle karton veya deri ile kaplanır.</a:t>
            </a:r>
          </a:p>
          <a:p>
            <a:endParaRPr lang="tr-TR" sz="2800" dirty="0">
              <a:solidFill>
                <a:schemeClr val="bg1"/>
              </a:solidFill>
              <a:latin typeface="Perpetua" panose="02020502060401020303" pitchFamily="18" charset="0"/>
            </a:endParaRPr>
          </a:p>
          <a:p>
            <a:r>
              <a:rPr lang="tr-TR" sz="2800" b="1" dirty="0">
                <a:solidFill>
                  <a:schemeClr val="bg1"/>
                </a:solidFill>
                <a:latin typeface="Perpetua" panose="02020502060401020303" pitchFamily="18" charset="0"/>
              </a:rPr>
              <a:t>Dikişli Ciltleme:</a:t>
            </a:r>
          </a:p>
          <a:p>
            <a:pPr indent="-457200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Sayfalar bir araya getirilir ve katlanır.</a:t>
            </a:r>
          </a:p>
          <a:p>
            <a:pPr indent="-457200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Dikişle veya tel ile tutturulur.</a:t>
            </a:r>
          </a:p>
          <a:p>
            <a:pPr indent="-457200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Genellikle broşürler ve kitapçıklar için kullanılır.</a:t>
            </a:r>
          </a:p>
          <a:p>
            <a:pPr indent="-457200">
              <a:buFont typeface="Arial" panose="020B0604020202020204" pitchFamily="34" charset="0"/>
              <a:buChar char="•"/>
            </a:pPr>
            <a:endParaRPr lang="tr-TR" sz="2900" dirty="0">
              <a:solidFill>
                <a:schemeClr val="bg1"/>
              </a:solidFill>
              <a:latin typeface="Perpetua" panose="02020502060401020303" pitchFamily="18" charset="0"/>
            </a:endParaRPr>
          </a:p>
          <a:p>
            <a:pPr algn="l"/>
            <a:endParaRPr lang="tr-TR" sz="2900" dirty="0">
              <a:solidFill>
                <a:schemeClr val="bg1"/>
              </a:solidFill>
              <a:latin typeface="Perpetua" panose="02020502060401020303" pitchFamily="18" charset="0"/>
            </a:endParaRPr>
          </a:p>
          <a:p>
            <a:endParaRPr lang="tr-TR" sz="2600" dirty="0">
              <a:solidFill>
                <a:schemeClr val="bg1"/>
              </a:solidFill>
              <a:latin typeface="Perpetua" panose="02020502060401020303" pitchFamily="18" charset="0"/>
            </a:endParaRPr>
          </a:p>
        </p:txBody>
      </p:sp>
      <p:sp>
        <p:nvSpPr>
          <p:cNvPr id="7" name="Metin kutusu 6">
            <a:extLst>
              <a:ext uri="{FF2B5EF4-FFF2-40B4-BE49-F238E27FC236}">
                <a16:creationId xmlns:a16="http://schemas.microsoft.com/office/drawing/2014/main" id="{A99FC060-F22F-CB1D-988D-8268D69A63AD}"/>
              </a:ext>
            </a:extLst>
          </p:cNvPr>
          <p:cNvSpPr txBox="1"/>
          <p:nvPr/>
        </p:nvSpPr>
        <p:spPr>
          <a:xfrm>
            <a:off x="706463" y="7067168"/>
            <a:ext cx="11169829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800" b="1" dirty="0">
                <a:solidFill>
                  <a:schemeClr val="bg1"/>
                </a:solidFill>
                <a:latin typeface="Perpetua" panose="02020502060401020303" pitchFamily="18" charset="0"/>
              </a:rPr>
              <a:t>Altın Varak: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Altın varak veya diğer metal varaklar, cilt yüzeyine yapıştırılır ve cilalanır.</a:t>
            </a:r>
          </a:p>
          <a:p>
            <a:pPr indent="-457200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Bu yöntem, kitap kapaklarının veya ciltlerinin süslenmesi için lüks ve gösterişli bir seçenektir.</a:t>
            </a:r>
          </a:p>
          <a:p>
            <a:pPr indent="-457200">
              <a:buFont typeface="Arial" panose="020B0604020202020204" pitchFamily="34" charset="0"/>
              <a:buChar char="•"/>
            </a:pPr>
            <a:endParaRPr lang="tr-TR" sz="2800" dirty="0">
              <a:solidFill>
                <a:schemeClr val="bg1"/>
              </a:solidFill>
              <a:latin typeface="Perpetua" panose="02020502060401020303" pitchFamily="18" charset="0"/>
            </a:endParaRPr>
          </a:p>
          <a:p>
            <a:pPr algn="l"/>
            <a:r>
              <a:rPr lang="tr-TR" sz="2800" b="1" dirty="0">
                <a:solidFill>
                  <a:schemeClr val="bg1"/>
                </a:solidFill>
                <a:latin typeface="Perpetua" panose="02020502060401020303" pitchFamily="18" charset="0"/>
              </a:rPr>
              <a:t>Marmara Deseni: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Bu teknikte, renkli mürekkepler suyun üzerine damlatılır ve ardından bu desenleri kağıt veya cilt yüzeyine aktarmak için kullanılır.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Sonuç, benzersiz ve soyut desenler içeren bir yüzey olur.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tr-TR" sz="2800" dirty="0">
              <a:solidFill>
                <a:schemeClr val="bg1"/>
              </a:solidFill>
              <a:latin typeface="Perpetua" panose="02020502060401020303" pitchFamily="18" charset="0"/>
            </a:endParaRPr>
          </a:p>
          <a:p>
            <a:r>
              <a:rPr lang="tr-TR" sz="2800" b="1" dirty="0">
                <a:solidFill>
                  <a:schemeClr val="bg1"/>
                </a:solidFill>
                <a:latin typeface="Perpetua" panose="02020502060401020303" pitchFamily="18" charset="0"/>
              </a:rPr>
              <a:t>Kabartma:</a:t>
            </a:r>
          </a:p>
          <a:p>
            <a:pPr indent="-457200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Kabartma, metin veya desenlerin cilt üzerine yüksek basınçla işlenmesi ile oluşturulan çıkıntılı veya oyuk bir etkidir.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tr-TR" sz="2800" dirty="0">
              <a:solidFill>
                <a:schemeClr val="bg1"/>
              </a:solidFill>
              <a:latin typeface="Perpetua" panose="02020502060401020303" pitchFamily="18" charset="0"/>
            </a:endParaRPr>
          </a:p>
          <a:p>
            <a:pPr indent="-457200">
              <a:buFont typeface="Arial" panose="020B0604020202020204" pitchFamily="34" charset="0"/>
              <a:buChar char="•"/>
            </a:pPr>
            <a:endParaRPr lang="tr-TR" sz="2800" dirty="0">
              <a:solidFill>
                <a:schemeClr val="bg1"/>
              </a:solidFill>
              <a:latin typeface="Perpetua" panose="02020502060401020303" pitchFamily="18" charset="0"/>
            </a:endParaRPr>
          </a:p>
        </p:txBody>
      </p:sp>
      <p:sp>
        <p:nvSpPr>
          <p:cNvPr id="8" name="Metin kutusu 7">
            <a:extLst>
              <a:ext uri="{FF2B5EF4-FFF2-40B4-BE49-F238E27FC236}">
                <a16:creationId xmlns:a16="http://schemas.microsoft.com/office/drawing/2014/main" id="{4DAD3B8E-F268-3E90-A47F-C484741F2E7C}"/>
              </a:ext>
            </a:extLst>
          </p:cNvPr>
          <p:cNvSpPr txBox="1"/>
          <p:nvPr/>
        </p:nvSpPr>
        <p:spPr>
          <a:xfrm>
            <a:off x="2074438" y="146686"/>
            <a:ext cx="75198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5600" dirty="0">
                <a:solidFill>
                  <a:schemeClr val="bg1"/>
                </a:solidFill>
                <a:latin typeface="Palatino Linotype" panose="02040502050505030304" pitchFamily="18" charset="0"/>
              </a:rPr>
              <a:t>Kullanılan Bazı Aletler</a:t>
            </a:r>
          </a:p>
        </p:txBody>
      </p:sp>
      <p:sp>
        <p:nvSpPr>
          <p:cNvPr id="9" name="Metin kutusu 8">
            <a:extLst>
              <a:ext uri="{FF2B5EF4-FFF2-40B4-BE49-F238E27FC236}">
                <a16:creationId xmlns:a16="http://schemas.microsoft.com/office/drawing/2014/main" id="{F6FC985D-40DB-644D-4650-1295F8CEEB5C}"/>
              </a:ext>
            </a:extLst>
          </p:cNvPr>
          <p:cNvSpPr txBox="1"/>
          <p:nvPr/>
        </p:nvSpPr>
        <p:spPr>
          <a:xfrm>
            <a:off x="656411" y="1280272"/>
            <a:ext cx="11169829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tr-TR" sz="2800" b="1" dirty="0">
                <a:solidFill>
                  <a:schemeClr val="bg1"/>
                </a:solidFill>
                <a:latin typeface="Perpetua" panose="02020502060401020303" pitchFamily="18" charset="0"/>
              </a:rPr>
              <a:t>Ciltleme İğnesi: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Kağıt veya cilt malzemelerini delmek ve dikiş delikleri oluşturmak için kullanılır.</a:t>
            </a:r>
          </a:p>
          <a:p>
            <a:pPr indent="-457200">
              <a:buFont typeface="Arial" panose="020B0604020202020204" pitchFamily="34" charset="0"/>
              <a:buChar char="•"/>
            </a:pPr>
            <a:endParaRPr lang="tr-TR" sz="2800" dirty="0">
              <a:solidFill>
                <a:schemeClr val="bg1"/>
              </a:solidFill>
              <a:latin typeface="Perpetua" panose="02020502060401020303" pitchFamily="18" charset="0"/>
            </a:endParaRPr>
          </a:p>
          <a:p>
            <a:pPr algn="l"/>
            <a:r>
              <a:rPr lang="tr-TR" sz="2800" b="1" dirty="0">
                <a:solidFill>
                  <a:schemeClr val="bg1"/>
                </a:solidFill>
                <a:latin typeface="Perpetua" panose="02020502060401020303" pitchFamily="18" charset="0"/>
              </a:rPr>
              <a:t>Altın Varak Uygulama Araçları: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Altın varak veya diğer metal varakların düzgün bir şekilde cilde uygulanmasını sağlar.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Bu araçlar altın varakların hassas bir şekilde yerleştirilmesini kolaylaştırır.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tr-TR" sz="2800" dirty="0">
              <a:solidFill>
                <a:schemeClr val="bg1"/>
              </a:solidFill>
              <a:latin typeface="Perpetua" panose="02020502060401020303" pitchFamily="18" charset="0"/>
            </a:endParaRPr>
          </a:p>
          <a:p>
            <a:pPr algn="l"/>
            <a:r>
              <a:rPr lang="tr-TR" sz="2800" b="1" dirty="0">
                <a:solidFill>
                  <a:schemeClr val="bg1"/>
                </a:solidFill>
                <a:latin typeface="Perpetua" panose="02020502060401020303" pitchFamily="18" charset="0"/>
              </a:rPr>
              <a:t>Şablonlar ve Kalıplar: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Desenlerin veya metinlerin kitap kapaklarına veya ciltlerine yerleştirilmesine yardımcı olmak için kullanılır.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tr-TR" sz="2800" dirty="0">
              <a:solidFill>
                <a:schemeClr val="bg1"/>
              </a:solidFill>
              <a:latin typeface="Perpetua" panose="02020502060401020303" pitchFamily="18" charset="0"/>
            </a:endParaRPr>
          </a:p>
          <a:p>
            <a:pPr indent="-457200">
              <a:buFont typeface="Arial" panose="020B0604020202020204" pitchFamily="34" charset="0"/>
              <a:buChar char="•"/>
            </a:pPr>
            <a:endParaRPr lang="tr-TR" sz="2800" dirty="0">
              <a:solidFill>
                <a:schemeClr val="bg1"/>
              </a:solidFill>
              <a:latin typeface="Perpetua" panose="02020502060401020303" pitchFamily="18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5D8FBA0-67C5-5C32-3DF9-E3FC660FCD7C}"/>
              </a:ext>
            </a:extLst>
          </p:cNvPr>
          <p:cNvSpPr/>
          <p:nvPr/>
        </p:nvSpPr>
        <p:spPr>
          <a:xfrm>
            <a:off x="235352" y="4213180"/>
            <a:ext cx="289560" cy="2895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9C53F22-B3D1-FE0B-477F-70D121A2D1DE}"/>
              </a:ext>
            </a:extLst>
          </p:cNvPr>
          <p:cNvSpPr/>
          <p:nvPr/>
        </p:nvSpPr>
        <p:spPr>
          <a:xfrm>
            <a:off x="193484" y="4161974"/>
            <a:ext cx="380322" cy="38032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3" name="Metin kutusu 12">
            <a:extLst>
              <a:ext uri="{FF2B5EF4-FFF2-40B4-BE49-F238E27FC236}">
                <a16:creationId xmlns:a16="http://schemas.microsoft.com/office/drawing/2014/main" id="{1842C800-D68C-F284-87B8-8D838A5692FF}"/>
              </a:ext>
            </a:extLst>
          </p:cNvPr>
          <p:cNvSpPr txBox="1"/>
          <p:nvPr/>
        </p:nvSpPr>
        <p:spPr>
          <a:xfrm>
            <a:off x="1789493" y="-1234439"/>
            <a:ext cx="75198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5600" dirty="0">
                <a:solidFill>
                  <a:schemeClr val="bg1"/>
                </a:solidFill>
                <a:latin typeface="Palatino Linotype" panose="02040502050505030304" pitchFamily="18" charset="0"/>
              </a:rPr>
              <a:t>Cilt Süsleme Teknikleri</a:t>
            </a:r>
          </a:p>
        </p:txBody>
      </p:sp>
      <p:sp>
        <p:nvSpPr>
          <p:cNvPr id="16" name="Dikdörtgen: Köşeleri Yuvarlatılmış 15">
            <a:extLst>
              <a:ext uri="{FF2B5EF4-FFF2-40B4-BE49-F238E27FC236}">
                <a16:creationId xmlns:a16="http://schemas.microsoft.com/office/drawing/2014/main" id="{52D7587E-1E8E-FDC7-0718-72C813759C89}"/>
              </a:ext>
            </a:extLst>
          </p:cNvPr>
          <p:cNvSpPr/>
          <p:nvPr/>
        </p:nvSpPr>
        <p:spPr>
          <a:xfrm>
            <a:off x="-1851041" y="3868685"/>
            <a:ext cx="1506486" cy="297018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20" name="Dikdörtgen: Köşeleri Yuvarlatılmış 19">
            <a:extLst>
              <a:ext uri="{FF2B5EF4-FFF2-40B4-BE49-F238E27FC236}">
                <a16:creationId xmlns:a16="http://schemas.microsoft.com/office/drawing/2014/main" id="{6CA80244-1AA8-BD68-7C03-BB7842CE4859}"/>
              </a:ext>
            </a:extLst>
          </p:cNvPr>
          <p:cNvSpPr/>
          <p:nvPr/>
        </p:nvSpPr>
        <p:spPr>
          <a:xfrm>
            <a:off x="12750165" y="3868685"/>
            <a:ext cx="1506487" cy="297018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60360884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45000">
        <p159:morph option="byObject"/>
      </p:transition>
    </mc:Choice>
    <mc:Fallback>
      <p:transition spd="slow" advClick="0" advTm="45000">
        <p:fade/>
      </p:transition>
    </mc:Fallback>
  </mc:AlternateContent>
  <p:timing>
    <p:tnLst>
      <p:par>
        <p:cTn id="1" dur="indefinite" restart="never" nodeType="tmRoot">
          <p:childTnLst>
            <p:par>
              <p:cTn id="2"/>
            </p:par>
            <p:par>
              <p:cTn id="3"/>
            </p:par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C30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ikdörtgen 10">
            <a:extLst>
              <a:ext uri="{FF2B5EF4-FFF2-40B4-BE49-F238E27FC236}">
                <a16:creationId xmlns:a16="http://schemas.microsoft.com/office/drawing/2014/main" id="{37EEB6FD-ED42-1D83-E376-633A61AF640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 dirty="0"/>
          </a:p>
        </p:txBody>
      </p:sp>
      <p:sp>
        <p:nvSpPr>
          <p:cNvPr id="12" name="Dikdörtgen: Köşeleri Yuvarlatılmış 11">
            <a:extLst>
              <a:ext uri="{FF2B5EF4-FFF2-40B4-BE49-F238E27FC236}">
                <a16:creationId xmlns:a16="http://schemas.microsoft.com/office/drawing/2014/main" id="{F2FA1AA0-B1AE-4CC0-7C4E-60A31A8DC856}"/>
              </a:ext>
            </a:extLst>
          </p:cNvPr>
          <p:cNvSpPr/>
          <p:nvPr/>
        </p:nvSpPr>
        <p:spPr>
          <a:xfrm rot="2621637">
            <a:off x="10470731" y="-1105871"/>
            <a:ext cx="5225607" cy="87925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004D796-AAB2-CA18-2E00-0F5FE2F93B37}"/>
              </a:ext>
            </a:extLst>
          </p:cNvPr>
          <p:cNvSpPr/>
          <p:nvPr/>
        </p:nvSpPr>
        <p:spPr>
          <a:xfrm>
            <a:off x="4660425" y="4172229"/>
            <a:ext cx="289560" cy="2895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42343E0-934A-4CC3-F32A-FDCF3966AF00}"/>
              </a:ext>
            </a:extLst>
          </p:cNvPr>
          <p:cNvSpPr/>
          <p:nvPr/>
        </p:nvSpPr>
        <p:spPr>
          <a:xfrm>
            <a:off x="5304131" y="4172229"/>
            <a:ext cx="289560" cy="2895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E91000CD-E12E-EE73-F814-D2634B03B5C1}"/>
              </a:ext>
            </a:extLst>
          </p:cNvPr>
          <p:cNvSpPr/>
          <p:nvPr/>
        </p:nvSpPr>
        <p:spPr>
          <a:xfrm>
            <a:off x="5946040" y="4172229"/>
            <a:ext cx="289560" cy="2895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6B8AB4A-AEBE-639F-B99B-8A1E613B2E89}"/>
              </a:ext>
            </a:extLst>
          </p:cNvPr>
          <p:cNvSpPr/>
          <p:nvPr/>
        </p:nvSpPr>
        <p:spPr>
          <a:xfrm>
            <a:off x="6589746" y="4172229"/>
            <a:ext cx="289560" cy="2895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pic>
        <p:nvPicPr>
          <p:cNvPr id="22" name="Resim 21">
            <a:extLst>
              <a:ext uri="{FF2B5EF4-FFF2-40B4-BE49-F238E27FC236}">
                <a16:creationId xmlns:a16="http://schemas.microsoft.com/office/drawing/2014/main" id="{86217375-BBA0-12C1-8E94-776F1011B6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3245" y="-4142063"/>
            <a:ext cx="3017545" cy="2014239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4" name="Resim 23">
            <a:extLst>
              <a:ext uri="{FF2B5EF4-FFF2-40B4-BE49-F238E27FC236}">
                <a16:creationId xmlns:a16="http://schemas.microsoft.com/office/drawing/2014/main" id="{F7EA34A1-77A7-50A4-9533-5F3CBB942E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60393" y="3989151"/>
            <a:ext cx="3017545" cy="1999123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25" name="Metin kutusu 24">
            <a:extLst>
              <a:ext uri="{FF2B5EF4-FFF2-40B4-BE49-F238E27FC236}">
                <a16:creationId xmlns:a16="http://schemas.microsoft.com/office/drawing/2014/main" id="{EAC505C7-76F6-A2D8-3EE6-82BA4D50B12E}"/>
              </a:ext>
            </a:extLst>
          </p:cNvPr>
          <p:cNvSpPr txBox="1"/>
          <p:nvPr/>
        </p:nvSpPr>
        <p:spPr>
          <a:xfrm>
            <a:off x="706463" y="-1620351"/>
            <a:ext cx="560061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5600" dirty="0">
                <a:solidFill>
                  <a:schemeClr val="bg1"/>
                </a:solidFill>
                <a:latin typeface="Palatino Linotype" panose="02040502050505030304" pitchFamily="18" charset="0"/>
              </a:rPr>
              <a:t>Cilt Sanatı Nedir</a:t>
            </a:r>
          </a:p>
        </p:txBody>
      </p:sp>
      <p:sp>
        <p:nvSpPr>
          <p:cNvPr id="26" name="Metin kutusu 25">
            <a:extLst>
              <a:ext uri="{FF2B5EF4-FFF2-40B4-BE49-F238E27FC236}">
                <a16:creationId xmlns:a16="http://schemas.microsoft.com/office/drawing/2014/main" id="{50F1406C-D163-E974-031C-A059119E4531}"/>
              </a:ext>
            </a:extLst>
          </p:cNvPr>
          <p:cNvSpPr txBox="1"/>
          <p:nvPr/>
        </p:nvSpPr>
        <p:spPr>
          <a:xfrm>
            <a:off x="706463" y="7537147"/>
            <a:ext cx="560061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3200" b="0" i="0" dirty="0">
                <a:solidFill>
                  <a:schemeClr val="bg1"/>
                </a:solidFill>
                <a:effectLst/>
                <a:latin typeface="Perpetua" panose="02020502060401020303" pitchFamily="18" charset="0"/>
              </a:rPr>
              <a:t>Cilt sanatı, kitapların kapakları, ciltleri ve iç sayfalarının tasarımı, süslemesi ve el işçiliği ile ilgili bir sanat dalıdır. Cilt sanatçıları, kitapların estetik görünümünü ve dayanıklılığını artırmak için yapılan sanattır.</a:t>
            </a:r>
            <a:endParaRPr lang="tr-TR" sz="3200" dirty="0">
              <a:solidFill>
                <a:schemeClr val="bg1"/>
              </a:solidFill>
              <a:latin typeface="Perpetua" panose="02020502060401020303" pitchFamily="18" charset="0"/>
            </a:endParaRPr>
          </a:p>
        </p:txBody>
      </p:sp>
      <p:sp>
        <p:nvSpPr>
          <p:cNvPr id="27" name="Dikdörtgen: Köşeleri Yuvarlatılmış 26">
            <a:extLst>
              <a:ext uri="{FF2B5EF4-FFF2-40B4-BE49-F238E27FC236}">
                <a16:creationId xmlns:a16="http://schemas.microsoft.com/office/drawing/2014/main" id="{47C8B1F7-2DC1-1306-B389-B58C78DDC3B0}"/>
              </a:ext>
            </a:extLst>
          </p:cNvPr>
          <p:cNvSpPr/>
          <p:nvPr/>
        </p:nvSpPr>
        <p:spPr>
          <a:xfrm>
            <a:off x="-516852" y="7006659"/>
            <a:ext cx="13721062" cy="87925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dirty="0"/>
              <a:t>s</a:t>
            </a:r>
          </a:p>
        </p:txBody>
      </p:sp>
      <p:sp>
        <p:nvSpPr>
          <p:cNvPr id="2" name="Metin kutusu 1">
            <a:extLst>
              <a:ext uri="{FF2B5EF4-FFF2-40B4-BE49-F238E27FC236}">
                <a16:creationId xmlns:a16="http://schemas.microsoft.com/office/drawing/2014/main" id="{F4A780E9-F6B5-C236-7801-68AF5C7695BE}"/>
              </a:ext>
            </a:extLst>
          </p:cNvPr>
          <p:cNvSpPr txBox="1"/>
          <p:nvPr/>
        </p:nvSpPr>
        <p:spPr>
          <a:xfrm>
            <a:off x="1947370" y="-2285011"/>
            <a:ext cx="829725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5600" dirty="0">
                <a:solidFill>
                  <a:schemeClr val="bg1"/>
                </a:solidFill>
                <a:latin typeface="Palatino Linotype" panose="02040502050505030304" pitchFamily="18" charset="0"/>
              </a:rPr>
              <a:t>Cilt Sanatının Amaçları Nelerdir</a:t>
            </a:r>
          </a:p>
        </p:txBody>
      </p:sp>
      <p:sp>
        <p:nvSpPr>
          <p:cNvPr id="3" name="Metin kutusu 2">
            <a:extLst>
              <a:ext uri="{FF2B5EF4-FFF2-40B4-BE49-F238E27FC236}">
                <a16:creationId xmlns:a16="http://schemas.microsoft.com/office/drawing/2014/main" id="{D024198F-C5ED-21A3-AD60-DA6A2A56E421}"/>
              </a:ext>
            </a:extLst>
          </p:cNvPr>
          <p:cNvSpPr txBox="1"/>
          <p:nvPr/>
        </p:nvSpPr>
        <p:spPr>
          <a:xfrm>
            <a:off x="656411" y="7461126"/>
            <a:ext cx="11169829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600" b="1" dirty="0">
                <a:solidFill>
                  <a:schemeClr val="bg1"/>
                </a:solidFill>
                <a:effectLst/>
                <a:latin typeface="Perpetua" panose="02020502060401020303" pitchFamily="18" charset="0"/>
              </a:rPr>
              <a:t>Koruma</a:t>
            </a:r>
            <a:r>
              <a:rPr lang="tr-TR" sz="2600" i="0" dirty="0">
                <a:solidFill>
                  <a:schemeClr val="bg1"/>
                </a:solidFill>
                <a:effectLst/>
                <a:latin typeface="Perpetua" panose="02020502060401020303" pitchFamily="18" charset="0"/>
              </a:rPr>
              <a:t>:</a:t>
            </a:r>
            <a:r>
              <a:rPr lang="tr-TR" sz="2600" b="1" i="0" dirty="0">
                <a:solidFill>
                  <a:schemeClr val="bg1"/>
                </a:solidFill>
                <a:effectLst/>
                <a:latin typeface="Perpetua" panose="02020502060401020303" pitchFamily="18" charset="0"/>
              </a:rPr>
              <a:t> </a:t>
            </a:r>
            <a:r>
              <a:rPr lang="tr-TR" sz="2600" b="0" i="0" dirty="0">
                <a:solidFill>
                  <a:schemeClr val="bg1"/>
                </a:solidFill>
                <a:effectLst/>
                <a:latin typeface="Perpetua" panose="02020502060401020303" pitchFamily="18" charset="0"/>
              </a:rPr>
              <a:t>Cilt sanatı, kitapları çevresel etkenlere karşı korur. Özel ciltleme teknikleri ve malzemeler kullanılarak kitaplar zamanla </a:t>
            </a:r>
            <a:r>
              <a:rPr lang="tr-TR" sz="2600" b="0" dirty="0">
                <a:solidFill>
                  <a:schemeClr val="bg1"/>
                </a:solidFill>
                <a:effectLst/>
                <a:latin typeface="Perpetua" panose="02020502060401020303" pitchFamily="18" charset="0"/>
              </a:rPr>
              <a:t>yıpranmaz ve zarar görmez</a:t>
            </a:r>
            <a:r>
              <a:rPr lang="tr-TR" sz="2600" b="0" i="0" dirty="0">
                <a:solidFill>
                  <a:schemeClr val="bg1"/>
                </a:solidFill>
                <a:effectLst/>
                <a:latin typeface="Perpetua" panose="02020502060401020303" pitchFamily="18" charset="0"/>
              </a:rPr>
              <a:t>.</a:t>
            </a:r>
          </a:p>
          <a:p>
            <a:endParaRPr lang="tr-TR" sz="2600" b="0" i="0" dirty="0">
              <a:solidFill>
                <a:schemeClr val="bg1"/>
              </a:solidFill>
              <a:effectLst/>
              <a:latin typeface="Perpetua" panose="02020502060401020303" pitchFamily="18" charset="0"/>
            </a:endParaRPr>
          </a:p>
          <a:p>
            <a:r>
              <a:rPr lang="tr-TR" sz="2600" b="1" dirty="0">
                <a:solidFill>
                  <a:schemeClr val="bg1"/>
                </a:solidFill>
                <a:latin typeface="Perpetua" panose="02020502060401020303" pitchFamily="18" charset="0"/>
              </a:rPr>
              <a:t>Estetik Değer</a:t>
            </a:r>
            <a:r>
              <a:rPr lang="tr-TR" sz="2600" dirty="0">
                <a:solidFill>
                  <a:schemeClr val="bg1"/>
                </a:solidFill>
                <a:latin typeface="Perpetua" panose="02020502060401020303" pitchFamily="18" charset="0"/>
              </a:rPr>
              <a:t>:</a:t>
            </a:r>
            <a:r>
              <a:rPr lang="tr-TR" sz="2600" b="1" dirty="0">
                <a:solidFill>
                  <a:schemeClr val="bg1"/>
                </a:solidFill>
                <a:latin typeface="Perpetua" panose="02020502060401020303" pitchFamily="18" charset="0"/>
              </a:rPr>
              <a:t> </a:t>
            </a:r>
            <a:r>
              <a:rPr lang="tr-TR" sz="2600" dirty="0">
                <a:solidFill>
                  <a:schemeClr val="bg1"/>
                </a:solidFill>
                <a:latin typeface="Perpetua" panose="02020502060401020303" pitchFamily="18" charset="0"/>
              </a:rPr>
              <a:t>Kitapların kapakları ve ciltleri estetik olarak çekici hale getirilir. </a:t>
            </a:r>
          </a:p>
          <a:p>
            <a:endParaRPr lang="tr-TR" sz="2600" dirty="0">
              <a:solidFill>
                <a:schemeClr val="bg1"/>
              </a:solidFill>
              <a:latin typeface="Perpetua" panose="02020502060401020303" pitchFamily="18" charset="0"/>
            </a:endParaRPr>
          </a:p>
          <a:p>
            <a:r>
              <a:rPr lang="tr-TR" sz="2600" b="1" dirty="0">
                <a:solidFill>
                  <a:schemeClr val="bg1"/>
                </a:solidFill>
                <a:latin typeface="Perpetua" panose="02020502060401020303" pitchFamily="18" charset="0"/>
              </a:rPr>
              <a:t>İşlevsellik</a:t>
            </a:r>
            <a:r>
              <a:rPr lang="tr-TR" sz="2600" dirty="0">
                <a:solidFill>
                  <a:schemeClr val="bg1"/>
                </a:solidFill>
                <a:latin typeface="Perpetua" panose="02020502060401020303" pitchFamily="18" charset="0"/>
              </a:rPr>
              <a:t>: Cilt sanatı, kitapların kullanımını kolaylaştırabilir. Örneğin, ciltleme teknikleri sayesinde kitaplar daha kolay açılabilir veya okunabilir hale getirilebilir</a:t>
            </a:r>
          </a:p>
          <a:p>
            <a:endParaRPr lang="tr-TR" sz="2600" dirty="0">
              <a:solidFill>
                <a:schemeClr val="bg1"/>
              </a:solidFill>
              <a:latin typeface="Perpetua" panose="02020502060401020303" pitchFamily="18" charset="0"/>
            </a:endParaRPr>
          </a:p>
          <a:p>
            <a:r>
              <a:rPr lang="tr-TR" sz="2600" b="1" dirty="0">
                <a:solidFill>
                  <a:schemeClr val="bg1"/>
                </a:solidFill>
                <a:latin typeface="Perpetua" panose="02020502060401020303" pitchFamily="18" charset="0"/>
              </a:rPr>
              <a:t>Sanatsal İfade</a:t>
            </a:r>
            <a:r>
              <a:rPr lang="tr-TR" sz="2600" dirty="0">
                <a:solidFill>
                  <a:schemeClr val="bg1"/>
                </a:solidFill>
                <a:latin typeface="Perpetua" panose="02020502060401020303" pitchFamily="18" charset="0"/>
              </a:rPr>
              <a:t>: Birçok cilt sanatçısı, kitap ciltlerini sanatsal bir ifade aracı olarak kullanır. Bu, kitapların dış görünümünün metin içeriğiyle uyumlu veya konuyla ilgili özel tasarımlarla süslenmesini içerir.</a:t>
            </a:r>
          </a:p>
        </p:txBody>
      </p:sp>
      <p:sp>
        <p:nvSpPr>
          <p:cNvPr id="4" name="Metin kutusu 3">
            <a:extLst>
              <a:ext uri="{FF2B5EF4-FFF2-40B4-BE49-F238E27FC236}">
                <a16:creationId xmlns:a16="http://schemas.microsoft.com/office/drawing/2014/main" id="{4703B650-0D70-70E2-5E4C-75B2BB0A7188}"/>
              </a:ext>
            </a:extLst>
          </p:cNvPr>
          <p:cNvSpPr txBox="1"/>
          <p:nvPr/>
        </p:nvSpPr>
        <p:spPr>
          <a:xfrm>
            <a:off x="445300" y="-1668750"/>
            <a:ext cx="829725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5600" dirty="0">
                <a:solidFill>
                  <a:schemeClr val="bg1"/>
                </a:solidFill>
                <a:latin typeface="Palatino Linotype" panose="02040502050505030304" pitchFamily="18" charset="0"/>
              </a:rPr>
              <a:t>Bazı Ciltleme Teknikleri</a:t>
            </a:r>
          </a:p>
        </p:txBody>
      </p:sp>
      <p:sp>
        <p:nvSpPr>
          <p:cNvPr id="5" name="Metin kutusu 4">
            <a:extLst>
              <a:ext uri="{FF2B5EF4-FFF2-40B4-BE49-F238E27FC236}">
                <a16:creationId xmlns:a16="http://schemas.microsoft.com/office/drawing/2014/main" id="{75AEE740-54FB-0B53-5370-F7694CA96755}"/>
              </a:ext>
            </a:extLst>
          </p:cNvPr>
          <p:cNvSpPr txBox="1"/>
          <p:nvPr/>
        </p:nvSpPr>
        <p:spPr>
          <a:xfrm>
            <a:off x="722160" y="7737072"/>
            <a:ext cx="11169829" cy="69865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tr-TR" sz="2800" b="1" dirty="0">
                <a:solidFill>
                  <a:schemeClr val="bg1"/>
                </a:solidFill>
                <a:latin typeface="Perpetua" panose="02020502060401020303" pitchFamily="18" charset="0"/>
              </a:rPr>
              <a:t>Sırt Dikişi: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 Kitap sayfaları yapıştırıcı ile bir araya getirilir ve daha sonra sırt bölgesi kesilir.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 Genellikle yumuşak kapaklı kitaplar için kullanılır.</a:t>
            </a:r>
          </a:p>
          <a:p>
            <a:endParaRPr lang="tr-TR" sz="2800" dirty="0">
              <a:solidFill>
                <a:schemeClr val="bg1"/>
              </a:solidFill>
              <a:latin typeface="Perpetua" panose="02020502060401020303" pitchFamily="18" charset="0"/>
            </a:endParaRPr>
          </a:p>
          <a:p>
            <a:r>
              <a:rPr lang="tr-TR" sz="2800" b="1" dirty="0">
                <a:solidFill>
                  <a:schemeClr val="bg1"/>
                </a:solidFill>
                <a:latin typeface="Perpetua" panose="02020502060401020303" pitchFamily="18" charset="0"/>
              </a:rPr>
              <a:t>Sert Kapak Ciltlemesi:</a:t>
            </a:r>
          </a:p>
          <a:p>
            <a:pPr indent="-457200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Kalın, dayanıklı kapaklarla sert kapaklı kitaplar üretmek için kullanılır.</a:t>
            </a:r>
          </a:p>
          <a:p>
            <a:pPr indent="-457200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İç sayfalar </a:t>
            </a:r>
            <a:r>
              <a:rPr lang="tr-TR" sz="2800" dirty="0" err="1">
                <a:solidFill>
                  <a:schemeClr val="bg1"/>
                </a:solidFill>
                <a:latin typeface="Perpetua" panose="02020502060401020303" pitchFamily="18" charset="0"/>
              </a:rPr>
              <a:t>dikişlenir</a:t>
            </a: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 veya yapıştırılır.</a:t>
            </a:r>
          </a:p>
          <a:p>
            <a:pPr indent="-457200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Kapaklar genellikle karton veya deri ile kaplanır.</a:t>
            </a:r>
          </a:p>
          <a:p>
            <a:endParaRPr lang="tr-TR" sz="2800" dirty="0">
              <a:solidFill>
                <a:schemeClr val="bg1"/>
              </a:solidFill>
              <a:latin typeface="Perpetua" panose="02020502060401020303" pitchFamily="18" charset="0"/>
            </a:endParaRPr>
          </a:p>
          <a:p>
            <a:r>
              <a:rPr lang="tr-TR" sz="2800" b="1" dirty="0">
                <a:solidFill>
                  <a:schemeClr val="bg1"/>
                </a:solidFill>
                <a:latin typeface="Perpetua" panose="02020502060401020303" pitchFamily="18" charset="0"/>
              </a:rPr>
              <a:t>Dikişli Ciltleme:</a:t>
            </a:r>
          </a:p>
          <a:p>
            <a:pPr indent="-457200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Sayfalar bir araya getirilir ve katlanır.</a:t>
            </a:r>
          </a:p>
          <a:p>
            <a:pPr indent="-457200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Dikişle veya tel ile tutturulur.</a:t>
            </a:r>
          </a:p>
          <a:p>
            <a:pPr indent="-457200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Genellikle broşürler ve kitapçıklar için kullanılır.</a:t>
            </a:r>
          </a:p>
          <a:p>
            <a:pPr indent="-457200">
              <a:buFont typeface="Arial" panose="020B0604020202020204" pitchFamily="34" charset="0"/>
              <a:buChar char="•"/>
            </a:pPr>
            <a:endParaRPr lang="tr-TR" sz="2900" dirty="0">
              <a:solidFill>
                <a:schemeClr val="bg1"/>
              </a:solidFill>
              <a:latin typeface="Perpetua" panose="02020502060401020303" pitchFamily="18" charset="0"/>
            </a:endParaRPr>
          </a:p>
          <a:p>
            <a:pPr algn="l"/>
            <a:endParaRPr lang="tr-TR" sz="2900" dirty="0">
              <a:solidFill>
                <a:schemeClr val="bg1"/>
              </a:solidFill>
              <a:latin typeface="Perpetua" panose="02020502060401020303" pitchFamily="18" charset="0"/>
            </a:endParaRPr>
          </a:p>
          <a:p>
            <a:endParaRPr lang="tr-TR" sz="2600" dirty="0">
              <a:solidFill>
                <a:schemeClr val="bg1"/>
              </a:solidFill>
              <a:latin typeface="Perpetua" panose="02020502060401020303" pitchFamily="18" charset="0"/>
            </a:endParaRPr>
          </a:p>
        </p:txBody>
      </p:sp>
      <p:sp>
        <p:nvSpPr>
          <p:cNvPr id="6" name="Metin kutusu 5">
            <a:extLst>
              <a:ext uri="{FF2B5EF4-FFF2-40B4-BE49-F238E27FC236}">
                <a16:creationId xmlns:a16="http://schemas.microsoft.com/office/drawing/2014/main" id="{E782350B-6DA1-A7EF-0E0F-B37299830885}"/>
              </a:ext>
            </a:extLst>
          </p:cNvPr>
          <p:cNvSpPr txBox="1"/>
          <p:nvPr/>
        </p:nvSpPr>
        <p:spPr>
          <a:xfrm>
            <a:off x="570293" y="-1739495"/>
            <a:ext cx="75198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5600" dirty="0">
                <a:solidFill>
                  <a:schemeClr val="bg1"/>
                </a:solidFill>
                <a:latin typeface="Palatino Linotype" panose="02040502050505030304" pitchFamily="18" charset="0"/>
              </a:rPr>
              <a:t>Cilt Süsleme Teknikleri</a:t>
            </a:r>
          </a:p>
        </p:txBody>
      </p:sp>
      <p:sp>
        <p:nvSpPr>
          <p:cNvPr id="7" name="Metin kutusu 6">
            <a:extLst>
              <a:ext uri="{FF2B5EF4-FFF2-40B4-BE49-F238E27FC236}">
                <a16:creationId xmlns:a16="http://schemas.microsoft.com/office/drawing/2014/main" id="{A99FC060-F22F-CB1D-988D-8268D69A63AD}"/>
              </a:ext>
            </a:extLst>
          </p:cNvPr>
          <p:cNvSpPr txBox="1"/>
          <p:nvPr/>
        </p:nvSpPr>
        <p:spPr>
          <a:xfrm>
            <a:off x="706463" y="7067168"/>
            <a:ext cx="11169829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800" b="1" dirty="0">
                <a:solidFill>
                  <a:schemeClr val="bg1"/>
                </a:solidFill>
                <a:latin typeface="Perpetua" panose="02020502060401020303" pitchFamily="18" charset="0"/>
              </a:rPr>
              <a:t>Altın Varak: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Altın varak veya diğer metal varaklar, cilt yüzeyine yapıştırılır ve cilalanır.</a:t>
            </a:r>
          </a:p>
          <a:p>
            <a:pPr indent="-457200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Bu yöntem, kitap kapaklarının veya ciltlerinin süslenmesi için lüks ve gösterişli bir seçenektir.</a:t>
            </a:r>
          </a:p>
          <a:p>
            <a:pPr indent="-457200">
              <a:buFont typeface="Arial" panose="020B0604020202020204" pitchFamily="34" charset="0"/>
              <a:buChar char="•"/>
            </a:pPr>
            <a:endParaRPr lang="tr-TR" sz="2800" dirty="0">
              <a:solidFill>
                <a:schemeClr val="bg1"/>
              </a:solidFill>
              <a:latin typeface="Perpetua" panose="02020502060401020303" pitchFamily="18" charset="0"/>
            </a:endParaRPr>
          </a:p>
          <a:p>
            <a:pPr algn="l"/>
            <a:r>
              <a:rPr lang="tr-TR" sz="2800" b="1" dirty="0">
                <a:solidFill>
                  <a:schemeClr val="bg1"/>
                </a:solidFill>
                <a:latin typeface="Perpetua" panose="02020502060401020303" pitchFamily="18" charset="0"/>
              </a:rPr>
              <a:t>Marmara Deseni: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Bu teknikte, renkli mürekkepler suyun üzerine damlatılır ve ardından bu desenleri kağıt veya cilt yüzeyine aktarmak için kullanılır.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Sonuç, benzersiz ve soyut desenler içeren bir yüzey olur.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tr-TR" sz="2800" dirty="0">
              <a:solidFill>
                <a:schemeClr val="bg1"/>
              </a:solidFill>
              <a:latin typeface="Perpetua" panose="02020502060401020303" pitchFamily="18" charset="0"/>
            </a:endParaRPr>
          </a:p>
          <a:p>
            <a:r>
              <a:rPr lang="tr-TR" sz="2800" b="1" dirty="0">
                <a:solidFill>
                  <a:schemeClr val="bg1"/>
                </a:solidFill>
                <a:latin typeface="Perpetua" panose="02020502060401020303" pitchFamily="18" charset="0"/>
              </a:rPr>
              <a:t>Kabartma:</a:t>
            </a:r>
          </a:p>
          <a:p>
            <a:pPr indent="-457200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Kabartma, metin veya desenlerin cilt üzerine yüksek basınçla işlenmesi ile oluşturulan çıkıntılı veya oyuk bir etkidir.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tr-TR" sz="2800" dirty="0">
              <a:solidFill>
                <a:schemeClr val="bg1"/>
              </a:solidFill>
              <a:latin typeface="Perpetua" panose="02020502060401020303" pitchFamily="18" charset="0"/>
            </a:endParaRPr>
          </a:p>
          <a:p>
            <a:pPr indent="-457200">
              <a:buFont typeface="Arial" panose="020B0604020202020204" pitchFamily="34" charset="0"/>
              <a:buChar char="•"/>
            </a:pPr>
            <a:endParaRPr lang="tr-TR" sz="2800" dirty="0">
              <a:solidFill>
                <a:schemeClr val="bg1"/>
              </a:solidFill>
              <a:latin typeface="Perpetua" panose="02020502060401020303" pitchFamily="18" charset="0"/>
            </a:endParaRPr>
          </a:p>
        </p:txBody>
      </p:sp>
      <p:sp>
        <p:nvSpPr>
          <p:cNvPr id="8" name="Metin kutusu 7">
            <a:extLst>
              <a:ext uri="{FF2B5EF4-FFF2-40B4-BE49-F238E27FC236}">
                <a16:creationId xmlns:a16="http://schemas.microsoft.com/office/drawing/2014/main" id="{4DAD3B8E-F268-3E90-A47F-C484741F2E7C}"/>
              </a:ext>
            </a:extLst>
          </p:cNvPr>
          <p:cNvSpPr txBox="1"/>
          <p:nvPr/>
        </p:nvSpPr>
        <p:spPr>
          <a:xfrm>
            <a:off x="2074438" y="-1427469"/>
            <a:ext cx="75198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5600" dirty="0">
                <a:solidFill>
                  <a:schemeClr val="bg1"/>
                </a:solidFill>
                <a:latin typeface="Palatino Linotype" panose="02040502050505030304" pitchFamily="18" charset="0"/>
              </a:rPr>
              <a:t>Kullanılan Bazı Aletler</a:t>
            </a:r>
          </a:p>
        </p:txBody>
      </p:sp>
      <p:sp>
        <p:nvSpPr>
          <p:cNvPr id="9" name="Metin kutusu 8">
            <a:extLst>
              <a:ext uri="{FF2B5EF4-FFF2-40B4-BE49-F238E27FC236}">
                <a16:creationId xmlns:a16="http://schemas.microsoft.com/office/drawing/2014/main" id="{F6FC985D-40DB-644D-4650-1295F8CEEB5C}"/>
              </a:ext>
            </a:extLst>
          </p:cNvPr>
          <p:cNvSpPr txBox="1"/>
          <p:nvPr/>
        </p:nvSpPr>
        <p:spPr>
          <a:xfrm>
            <a:off x="656411" y="7866272"/>
            <a:ext cx="11169829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tr-TR" sz="2800" b="1" dirty="0">
                <a:solidFill>
                  <a:schemeClr val="bg1"/>
                </a:solidFill>
                <a:latin typeface="Perpetua" panose="02020502060401020303" pitchFamily="18" charset="0"/>
              </a:rPr>
              <a:t>Ciltleme İğnesi: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Kağıt veya cilt malzemelerini delmek ve dikiş delikleri oluşturmak için kullanılır.</a:t>
            </a:r>
          </a:p>
          <a:p>
            <a:pPr indent="-457200">
              <a:buFont typeface="Arial" panose="020B0604020202020204" pitchFamily="34" charset="0"/>
              <a:buChar char="•"/>
            </a:pPr>
            <a:endParaRPr lang="tr-TR" sz="2800" dirty="0">
              <a:solidFill>
                <a:schemeClr val="bg1"/>
              </a:solidFill>
              <a:latin typeface="Perpetua" panose="02020502060401020303" pitchFamily="18" charset="0"/>
            </a:endParaRPr>
          </a:p>
          <a:p>
            <a:pPr algn="l"/>
            <a:r>
              <a:rPr lang="tr-TR" sz="2800" b="1" dirty="0">
                <a:solidFill>
                  <a:schemeClr val="bg1"/>
                </a:solidFill>
                <a:latin typeface="Perpetua" panose="02020502060401020303" pitchFamily="18" charset="0"/>
              </a:rPr>
              <a:t>Altın Varak Uygulama Araçları: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Altın varak veya diğer metal varakların düzgün bir şekilde cilde uygulanmasını sağlar.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Bu araçlar altın varakların hassas bir şekilde yerleştirilmesini kolaylaştırır.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tr-TR" sz="2800" dirty="0">
              <a:solidFill>
                <a:schemeClr val="bg1"/>
              </a:solidFill>
              <a:latin typeface="Perpetua" panose="02020502060401020303" pitchFamily="18" charset="0"/>
            </a:endParaRPr>
          </a:p>
          <a:p>
            <a:pPr algn="l"/>
            <a:r>
              <a:rPr lang="tr-TR" sz="2800" b="1" dirty="0">
                <a:solidFill>
                  <a:schemeClr val="bg1"/>
                </a:solidFill>
                <a:latin typeface="Perpetua" panose="02020502060401020303" pitchFamily="18" charset="0"/>
              </a:rPr>
              <a:t>Şablonlar ve Kalıplar: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tr-TR" sz="2800" dirty="0">
                <a:solidFill>
                  <a:schemeClr val="bg1"/>
                </a:solidFill>
                <a:latin typeface="Perpetua" panose="02020502060401020303" pitchFamily="18" charset="0"/>
              </a:rPr>
              <a:t>Desenlerin veya metinlerin kitap kapaklarına veya ciltlerine yerleştirilmesine yardımcı olmak için kullanılır.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tr-TR" sz="2800" dirty="0">
              <a:solidFill>
                <a:schemeClr val="bg1"/>
              </a:solidFill>
              <a:latin typeface="Perpetua" panose="02020502060401020303" pitchFamily="18" charset="0"/>
            </a:endParaRPr>
          </a:p>
          <a:p>
            <a:pPr indent="-457200">
              <a:buFont typeface="Arial" panose="020B0604020202020204" pitchFamily="34" charset="0"/>
              <a:buChar char="•"/>
            </a:pPr>
            <a:endParaRPr lang="tr-TR" sz="2800" dirty="0">
              <a:solidFill>
                <a:schemeClr val="bg1"/>
              </a:solidFill>
              <a:latin typeface="Perpetua" panose="02020502060401020303" pitchFamily="18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5D8FBA0-67C5-5C32-3DF9-E3FC660FCD7C}"/>
              </a:ext>
            </a:extLst>
          </p:cNvPr>
          <p:cNvSpPr/>
          <p:nvPr/>
        </p:nvSpPr>
        <p:spPr>
          <a:xfrm>
            <a:off x="7233452" y="4172229"/>
            <a:ext cx="289560" cy="2895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9C53F22-B3D1-FE0B-477F-70D121A2D1DE}"/>
              </a:ext>
            </a:extLst>
          </p:cNvPr>
          <p:cNvSpPr/>
          <p:nvPr/>
        </p:nvSpPr>
        <p:spPr>
          <a:xfrm>
            <a:off x="-859811" y="4161974"/>
            <a:ext cx="380322" cy="38032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16" name="Dikdörtgen: Köşeleri Yuvarlatılmış 15">
            <a:extLst>
              <a:ext uri="{FF2B5EF4-FFF2-40B4-BE49-F238E27FC236}">
                <a16:creationId xmlns:a16="http://schemas.microsoft.com/office/drawing/2014/main" id="{1B2CA833-846C-3EBC-8BFE-12F27019DF7E}"/>
              </a:ext>
            </a:extLst>
          </p:cNvPr>
          <p:cNvSpPr/>
          <p:nvPr/>
        </p:nvSpPr>
        <p:spPr>
          <a:xfrm>
            <a:off x="6016525" y="4168500"/>
            <a:ext cx="1506487" cy="297018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20" name="Dikdörtgen: Köşeleri Yuvarlatılmış 19">
            <a:extLst>
              <a:ext uri="{FF2B5EF4-FFF2-40B4-BE49-F238E27FC236}">
                <a16:creationId xmlns:a16="http://schemas.microsoft.com/office/drawing/2014/main" id="{242B251A-1640-A5EA-85E2-D55DE513B2AA}"/>
              </a:ext>
            </a:extLst>
          </p:cNvPr>
          <p:cNvSpPr/>
          <p:nvPr/>
        </p:nvSpPr>
        <p:spPr>
          <a:xfrm>
            <a:off x="4613159" y="4168500"/>
            <a:ext cx="1506486" cy="297018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  <p:sp>
        <p:nvSpPr>
          <p:cNvPr id="21" name="Metin kutusu 20">
            <a:extLst>
              <a:ext uri="{FF2B5EF4-FFF2-40B4-BE49-F238E27FC236}">
                <a16:creationId xmlns:a16="http://schemas.microsoft.com/office/drawing/2014/main" id="{7758B226-AC46-AB24-0844-E939270D8A49}"/>
              </a:ext>
            </a:extLst>
          </p:cNvPr>
          <p:cNvSpPr txBox="1"/>
          <p:nvPr/>
        </p:nvSpPr>
        <p:spPr>
          <a:xfrm>
            <a:off x="1867895" y="1687738"/>
            <a:ext cx="829725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5600" b="1" dirty="0">
                <a:solidFill>
                  <a:schemeClr val="bg1"/>
                </a:solidFill>
                <a:latin typeface="Palatino Linotype" panose="02040502050505030304" pitchFamily="18" charset="0"/>
              </a:rPr>
              <a:t>Daha Fazla</a:t>
            </a:r>
          </a:p>
        </p:txBody>
      </p:sp>
      <p:sp>
        <p:nvSpPr>
          <p:cNvPr id="23" name="Metin kutusu 22">
            <a:extLst>
              <a:ext uri="{FF2B5EF4-FFF2-40B4-BE49-F238E27FC236}">
                <a16:creationId xmlns:a16="http://schemas.microsoft.com/office/drawing/2014/main" id="{D7AF4436-9340-9FFA-275C-D8F56513E597}"/>
              </a:ext>
            </a:extLst>
          </p:cNvPr>
          <p:cNvSpPr txBox="1"/>
          <p:nvPr/>
        </p:nvSpPr>
        <p:spPr>
          <a:xfrm>
            <a:off x="2122078" y="2820499"/>
            <a:ext cx="8297259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600" b="1" dirty="0">
                <a:solidFill>
                  <a:schemeClr val="bg1"/>
                </a:solidFill>
                <a:effectLst/>
                <a:latin typeface="Perpetua" panose="02020502060401020303" pitchFamily="18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https://www.istanbulsanatevi.com/sanat-terimleri-kavramlar/cilt-sanati-ciltcilik-nedir/</a:t>
            </a:r>
            <a:endParaRPr lang="tr-TR" sz="2600" dirty="0">
              <a:solidFill>
                <a:schemeClr val="bg1"/>
              </a:solidFill>
              <a:latin typeface="Perpetua" panose="02020502060401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2733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par>
              <p:cTn id="2"/>
            </p:par>
            <p:par>
              <p:cTn id="3"/>
            </p:par>
          </p:childTnLst>
        </p:cTn>
      </p:par>
    </p:tnLst>
  </p:timing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</TotalTime>
  <Words>1814</Words>
  <Application>Microsoft Office PowerPoint</Application>
  <PresentationFormat>Geniş ekran</PresentationFormat>
  <Paragraphs>223</Paragraphs>
  <Slides>7</Slides>
  <Notes>0</Notes>
  <HiddenSlides>0</HiddenSlides>
  <MMClips>1</MMClips>
  <ScaleCrop>false</ScaleCrop>
  <HeadingPairs>
    <vt:vector size="6" baseType="variant">
      <vt:variant>
        <vt:lpstr>Kullanılan Yazı Tipleri</vt:lpstr>
      </vt:variant>
      <vt:variant>
        <vt:i4>6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7</vt:i4>
      </vt:variant>
    </vt:vector>
  </HeadingPairs>
  <TitlesOfParts>
    <vt:vector size="14" baseType="lpstr">
      <vt:lpstr>Arial</vt:lpstr>
      <vt:lpstr>Calibri</vt:lpstr>
      <vt:lpstr>Calibri Light</vt:lpstr>
      <vt:lpstr>Impact</vt:lpstr>
      <vt:lpstr>Palatino Linotype</vt:lpstr>
      <vt:lpstr>Perpetua</vt:lpstr>
      <vt:lpstr>Office Teması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mustafa Çelik</dc:creator>
  <cp:lastModifiedBy>mustafa Çelik</cp:lastModifiedBy>
  <cp:revision>2</cp:revision>
  <dcterms:created xsi:type="dcterms:W3CDTF">2023-09-17T21:14:16Z</dcterms:created>
  <dcterms:modified xsi:type="dcterms:W3CDTF">2023-09-17T23:37:32Z</dcterms:modified>
</cp:coreProperties>
</file>

<file path=docProps/thumbnail.jpeg>
</file>